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2"/>
  </p:notesMasterIdLst>
  <p:handoutMasterIdLst>
    <p:handoutMasterId r:id="rId33"/>
  </p:handoutMasterIdLst>
  <p:sldIdLst>
    <p:sldId id="256" r:id="rId5"/>
    <p:sldId id="276" r:id="rId6"/>
    <p:sldId id="288" r:id="rId7"/>
    <p:sldId id="289" r:id="rId8"/>
    <p:sldId id="290" r:id="rId9"/>
    <p:sldId id="314" r:id="rId10"/>
    <p:sldId id="292" r:id="rId11"/>
    <p:sldId id="293" r:id="rId12"/>
    <p:sldId id="295" r:id="rId13"/>
    <p:sldId id="296" r:id="rId14"/>
    <p:sldId id="294" r:id="rId15"/>
    <p:sldId id="303" r:id="rId16"/>
    <p:sldId id="307" r:id="rId17"/>
    <p:sldId id="305" r:id="rId18"/>
    <p:sldId id="306" r:id="rId19"/>
    <p:sldId id="308" r:id="rId20"/>
    <p:sldId id="298" r:id="rId21"/>
    <p:sldId id="299" r:id="rId22"/>
    <p:sldId id="309" r:id="rId23"/>
    <p:sldId id="310" r:id="rId24"/>
    <p:sldId id="313" r:id="rId25"/>
    <p:sldId id="312" r:id="rId26"/>
    <p:sldId id="301" r:id="rId27"/>
    <p:sldId id="302" r:id="rId28"/>
    <p:sldId id="304" r:id="rId29"/>
    <p:sldId id="300"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43" autoAdjust="0"/>
    <p:restoredTop sz="94652" autoAdjust="0"/>
  </p:normalViewPr>
  <p:slideViewPr>
    <p:cSldViewPr snapToGrid="0" showGuides="1">
      <p:cViewPr varScale="1">
        <p:scale>
          <a:sx n="88" d="100"/>
          <a:sy n="88" d="100"/>
        </p:scale>
        <p:origin x="398" y="53"/>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FC6B35-9EF6-F342-9A37-90D118A7E851}" type="doc">
      <dgm:prSet loTypeId="urn:microsoft.com/office/officeart/2005/8/layout/process4" loCatId="" qsTypeId="urn:microsoft.com/office/officeart/2005/8/quickstyle/simple1" qsCatId="simple" csTypeId="urn:microsoft.com/office/officeart/2005/8/colors/accent4_1" csCatId="accent4" phldr="1"/>
      <dgm:spPr/>
      <dgm:t>
        <a:bodyPr/>
        <a:lstStyle/>
        <a:p>
          <a:endParaRPr lang="en-US"/>
        </a:p>
      </dgm:t>
    </dgm:pt>
    <dgm:pt modelId="{E2748FC5-AE47-A044-B97E-2B9F8756ECD1}">
      <dgm:prSet phldrT="[Text]"/>
      <dgm:spPr/>
      <dgm:t>
        <a:bodyPr/>
        <a:lstStyle/>
        <a:p>
          <a:r>
            <a:rPr lang="en-US" dirty="0"/>
            <a:t>Currency and symbols</a:t>
          </a:r>
        </a:p>
      </dgm:t>
    </dgm:pt>
    <dgm:pt modelId="{439ED410-F670-6D42-BA8B-3FAF48A15B70}" type="parTrans" cxnId="{C9E1C75A-C370-9D4E-9E5B-76AB0DB86D7C}">
      <dgm:prSet/>
      <dgm:spPr/>
      <dgm:t>
        <a:bodyPr/>
        <a:lstStyle/>
        <a:p>
          <a:endParaRPr lang="en-US"/>
        </a:p>
      </dgm:t>
    </dgm:pt>
    <dgm:pt modelId="{C9331A53-1BB4-9049-8812-1D2CD564EBBB}" type="sibTrans" cxnId="{C9E1C75A-C370-9D4E-9E5B-76AB0DB86D7C}">
      <dgm:prSet/>
      <dgm:spPr/>
      <dgm:t>
        <a:bodyPr/>
        <a:lstStyle/>
        <a:p>
          <a:endParaRPr lang="en-US"/>
        </a:p>
      </dgm:t>
    </dgm:pt>
    <dgm:pt modelId="{187D5778-B276-6346-9070-2E24A989BCB8}">
      <dgm:prSet phldrT="[Text]" custT="1"/>
      <dgm:spPr/>
      <dgm:t>
        <a:bodyPr/>
        <a:lstStyle/>
        <a:p>
          <a:r>
            <a:rPr lang="en-US" sz="1500" dirty="0"/>
            <a:t>Values like </a:t>
          </a:r>
          <a:r>
            <a:rPr lang="en-US" sz="1500" i="1" dirty="0"/>
            <a:t>€, M, k and </a:t>
          </a:r>
          <a:r>
            <a:rPr lang="en-US" sz="1500" i="1" dirty="0" err="1"/>
            <a:t>lbs</a:t>
          </a:r>
          <a:r>
            <a:rPr lang="en-US" sz="1500" i="1" dirty="0"/>
            <a:t> removed</a:t>
          </a:r>
          <a:endParaRPr lang="en-US" sz="1500" dirty="0"/>
        </a:p>
      </dgm:t>
    </dgm:pt>
    <dgm:pt modelId="{D81AD103-1BD6-0F4D-B768-CAABB7F774F4}" type="parTrans" cxnId="{60402C6C-A13C-E440-8D46-C0167E3F337B}">
      <dgm:prSet/>
      <dgm:spPr/>
      <dgm:t>
        <a:bodyPr/>
        <a:lstStyle/>
        <a:p>
          <a:endParaRPr lang="en-US"/>
        </a:p>
      </dgm:t>
    </dgm:pt>
    <dgm:pt modelId="{E7CF5D43-C963-8142-B212-6F8308DA4CC6}" type="sibTrans" cxnId="{60402C6C-A13C-E440-8D46-C0167E3F337B}">
      <dgm:prSet/>
      <dgm:spPr/>
      <dgm:t>
        <a:bodyPr/>
        <a:lstStyle/>
        <a:p>
          <a:endParaRPr lang="en-US"/>
        </a:p>
      </dgm:t>
    </dgm:pt>
    <dgm:pt modelId="{2AC04412-5FC6-3A4A-B0E8-52FC5E8DA6A6}">
      <dgm:prSet phldrT="[Text]"/>
      <dgm:spPr/>
      <dgm:t>
        <a:bodyPr/>
        <a:lstStyle/>
        <a:p>
          <a:r>
            <a:rPr lang="en-US" dirty="0"/>
            <a:t>Converted data for height into centimeters</a:t>
          </a:r>
        </a:p>
      </dgm:t>
    </dgm:pt>
    <dgm:pt modelId="{92D5BC7D-9BE5-5544-B011-458D9F1D2A23}" type="parTrans" cxnId="{54F4D377-839C-8B4A-B16A-B93B4E177756}">
      <dgm:prSet/>
      <dgm:spPr/>
      <dgm:t>
        <a:bodyPr/>
        <a:lstStyle/>
        <a:p>
          <a:endParaRPr lang="en-US"/>
        </a:p>
      </dgm:t>
    </dgm:pt>
    <dgm:pt modelId="{E934E7E7-2147-E74B-90CA-E9A397E10523}" type="sibTrans" cxnId="{54F4D377-839C-8B4A-B16A-B93B4E177756}">
      <dgm:prSet/>
      <dgm:spPr/>
      <dgm:t>
        <a:bodyPr/>
        <a:lstStyle/>
        <a:p>
          <a:endParaRPr lang="en-US"/>
        </a:p>
      </dgm:t>
    </dgm:pt>
    <dgm:pt modelId="{89B8EA45-3D1C-2942-B332-1DE7A0048BFB}">
      <dgm:prSet phldrT="[Text]"/>
      <dgm:spPr/>
      <dgm:t>
        <a:bodyPr/>
        <a:lstStyle/>
        <a:p>
          <a:r>
            <a:rPr lang="en-US" dirty="0"/>
            <a:t>Converted integer values with ‘+’ sign to numeric values</a:t>
          </a:r>
        </a:p>
      </dgm:t>
    </dgm:pt>
    <dgm:pt modelId="{645351D9-D4C0-5A43-94E4-C158D413FB64}" type="parTrans" cxnId="{2EBE0E2E-A2D1-984A-83FD-515506D31691}">
      <dgm:prSet/>
      <dgm:spPr/>
      <dgm:t>
        <a:bodyPr/>
        <a:lstStyle/>
        <a:p>
          <a:endParaRPr lang="en-US"/>
        </a:p>
      </dgm:t>
    </dgm:pt>
    <dgm:pt modelId="{4C954823-0462-BE4C-B47B-482DBB44B68B}" type="sibTrans" cxnId="{2EBE0E2E-A2D1-984A-83FD-515506D31691}">
      <dgm:prSet/>
      <dgm:spPr/>
      <dgm:t>
        <a:bodyPr/>
        <a:lstStyle/>
        <a:p>
          <a:endParaRPr lang="en-US"/>
        </a:p>
      </dgm:t>
    </dgm:pt>
    <dgm:pt modelId="{154BBBED-04EC-EB40-9405-C827F50F3848}" type="pres">
      <dgm:prSet presAssocID="{D4FC6B35-9EF6-F342-9A37-90D118A7E851}" presName="Name0" presStyleCnt="0">
        <dgm:presLayoutVars>
          <dgm:dir/>
          <dgm:animLvl val="lvl"/>
          <dgm:resizeHandles val="exact"/>
        </dgm:presLayoutVars>
      </dgm:prSet>
      <dgm:spPr/>
      <dgm:t>
        <a:bodyPr/>
        <a:lstStyle/>
        <a:p>
          <a:endParaRPr lang="en-US"/>
        </a:p>
      </dgm:t>
    </dgm:pt>
    <dgm:pt modelId="{DEE759A1-A447-714C-A9B7-896B1C5DE318}" type="pres">
      <dgm:prSet presAssocID="{89B8EA45-3D1C-2942-B332-1DE7A0048BFB}" presName="boxAndChildren" presStyleCnt="0"/>
      <dgm:spPr/>
    </dgm:pt>
    <dgm:pt modelId="{8444FD15-5603-1141-9048-8B785E4A3592}" type="pres">
      <dgm:prSet presAssocID="{89B8EA45-3D1C-2942-B332-1DE7A0048BFB}" presName="parentTextBox" presStyleLbl="node1" presStyleIdx="0" presStyleCnt="3"/>
      <dgm:spPr/>
      <dgm:t>
        <a:bodyPr/>
        <a:lstStyle/>
        <a:p>
          <a:endParaRPr lang="en-US"/>
        </a:p>
      </dgm:t>
    </dgm:pt>
    <dgm:pt modelId="{040B8497-5005-9D4B-AB90-4DD719638893}" type="pres">
      <dgm:prSet presAssocID="{E934E7E7-2147-E74B-90CA-E9A397E10523}" presName="sp" presStyleCnt="0"/>
      <dgm:spPr/>
    </dgm:pt>
    <dgm:pt modelId="{8E5422EF-7CA2-CD4C-92DC-37FDE1CF4D88}" type="pres">
      <dgm:prSet presAssocID="{2AC04412-5FC6-3A4A-B0E8-52FC5E8DA6A6}" presName="arrowAndChildren" presStyleCnt="0"/>
      <dgm:spPr/>
    </dgm:pt>
    <dgm:pt modelId="{2D39BED9-509A-C24C-AE2E-E0872E50BA53}" type="pres">
      <dgm:prSet presAssocID="{2AC04412-5FC6-3A4A-B0E8-52FC5E8DA6A6}" presName="parentTextArrow" presStyleLbl="node1" presStyleIdx="1" presStyleCnt="3"/>
      <dgm:spPr/>
      <dgm:t>
        <a:bodyPr/>
        <a:lstStyle/>
        <a:p>
          <a:endParaRPr lang="en-US"/>
        </a:p>
      </dgm:t>
    </dgm:pt>
    <dgm:pt modelId="{E6BE4E2A-E80E-1A4F-833B-80AD5E5B4C36}" type="pres">
      <dgm:prSet presAssocID="{C9331A53-1BB4-9049-8812-1D2CD564EBBB}" presName="sp" presStyleCnt="0"/>
      <dgm:spPr/>
    </dgm:pt>
    <dgm:pt modelId="{8F776754-2F0B-2340-83AB-A7006DA3AA59}" type="pres">
      <dgm:prSet presAssocID="{E2748FC5-AE47-A044-B97E-2B9F8756ECD1}" presName="arrowAndChildren" presStyleCnt="0"/>
      <dgm:spPr/>
    </dgm:pt>
    <dgm:pt modelId="{769D04AC-C7EE-7F4B-B936-E6BA188A0BAB}" type="pres">
      <dgm:prSet presAssocID="{E2748FC5-AE47-A044-B97E-2B9F8756ECD1}" presName="parentTextArrow" presStyleLbl="node1" presStyleIdx="1" presStyleCnt="3"/>
      <dgm:spPr/>
      <dgm:t>
        <a:bodyPr/>
        <a:lstStyle/>
        <a:p>
          <a:endParaRPr lang="en-US"/>
        </a:p>
      </dgm:t>
    </dgm:pt>
    <dgm:pt modelId="{D0115F9A-1825-1B48-A640-518FE8875B84}" type="pres">
      <dgm:prSet presAssocID="{E2748FC5-AE47-A044-B97E-2B9F8756ECD1}" presName="arrow" presStyleLbl="node1" presStyleIdx="2" presStyleCnt="3"/>
      <dgm:spPr/>
      <dgm:t>
        <a:bodyPr/>
        <a:lstStyle/>
        <a:p>
          <a:endParaRPr lang="en-US"/>
        </a:p>
      </dgm:t>
    </dgm:pt>
    <dgm:pt modelId="{667D55C1-39C0-C340-A6D4-9F707072BFE9}" type="pres">
      <dgm:prSet presAssocID="{E2748FC5-AE47-A044-B97E-2B9F8756ECD1}" presName="descendantArrow" presStyleCnt="0"/>
      <dgm:spPr/>
    </dgm:pt>
    <dgm:pt modelId="{42547C41-4769-0549-9B22-E03F9E350473}" type="pres">
      <dgm:prSet presAssocID="{187D5778-B276-6346-9070-2E24A989BCB8}" presName="childTextArrow" presStyleLbl="fgAccFollowNode1" presStyleIdx="0" presStyleCnt="1" custLinFactNeighborX="-137" custLinFactNeighborY="11389">
        <dgm:presLayoutVars>
          <dgm:bulletEnabled val="1"/>
        </dgm:presLayoutVars>
      </dgm:prSet>
      <dgm:spPr/>
      <dgm:t>
        <a:bodyPr/>
        <a:lstStyle/>
        <a:p>
          <a:endParaRPr lang="en-US"/>
        </a:p>
      </dgm:t>
    </dgm:pt>
  </dgm:ptLst>
  <dgm:cxnLst>
    <dgm:cxn modelId="{54F4D377-839C-8B4A-B16A-B93B4E177756}" srcId="{D4FC6B35-9EF6-F342-9A37-90D118A7E851}" destId="{2AC04412-5FC6-3A4A-B0E8-52FC5E8DA6A6}" srcOrd="1" destOrd="0" parTransId="{92D5BC7D-9BE5-5544-B011-458D9F1D2A23}" sibTransId="{E934E7E7-2147-E74B-90CA-E9A397E10523}"/>
    <dgm:cxn modelId="{4B17D3CD-409E-A245-86B1-D3119C148577}" type="presOf" srcId="{E2748FC5-AE47-A044-B97E-2B9F8756ECD1}" destId="{D0115F9A-1825-1B48-A640-518FE8875B84}" srcOrd="1" destOrd="0" presId="urn:microsoft.com/office/officeart/2005/8/layout/process4"/>
    <dgm:cxn modelId="{123D6DD4-378F-E44C-9185-259D950D1DF5}" type="presOf" srcId="{89B8EA45-3D1C-2942-B332-1DE7A0048BFB}" destId="{8444FD15-5603-1141-9048-8B785E4A3592}" srcOrd="0" destOrd="0" presId="urn:microsoft.com/office/officeart/2005/8/layout/process4"/>
    <dgm:cxn modelId="{C9E1C75A-C370-9D4E-9E5B-76AB0DB86D7C}" srcId="{D4FC6B35-9EF6-F342-9A37-90D118A7E851}" destId="{E2748FC5-AE47-A044-B97E-2B9F8756ECD1}" srcOrd="0" destOrd="0" parTransId="{439ED410-F670-6D42-BA8B-3FAF48A15B70}" sibTransId="{C9331A53-1BB4-9049-8812-1D2CD564EBBB}"/>
    <dgm:cxn modelId="{42886C58-9CEF-DA41-AC6A-C9C19075E501}" type="presOf" srcId="{187D5778-B276-6346-9070-2E24A989BCB8}" destId="{42547C41-4769-0549-9B22-E03F9E350473}" srcOrd="0" destOrd="0" presId="urn:microsoft.com/office/officeart/2005/8/layout/process4"/>
    <dgm:cxn modelId="{7BE0CE82-E2D3-6346-A224-F88C78AECB3D}" type="presOf" srcId="{2AC04412-5FC6-3A4A-B0E8-52FC5E8DA6A6}" destId="{2D39BED9-509A-C24C-AE2E-E0872E50BA53}" srcOrd="0" destOrd="0" presId="urn:microsoft.com/office/officeart/2005/8/layout/process4"/>
    <dgm:cxn modelId="{05F5FF92-B2D2-894B-8311-2C8623AE80DD}" type="presOf" srcId="{D4FC6B35-9EF6-F342-9A37-90D118A7E851}" destId="{154BBBED-04EC-EB40-9405-C827F50F3848}" srcOrd="0" destOrd="0" presId="urn:microsoft.com/office/officeart/2005/8/layout/process4"/>
    <dgm:cxn modelId="{2EBE0E2E-A2D1-984A-83FD-515506D31691}" srcId="{D4FC6B35-9EF6-F342-9A37-90D118A7E851}" destId="{89B8EA45-3D1C-2942-B332-1DE7A0048BFB}" srcOrd="2" destOrd="0" parTransId="{645351D9-D4C0-5A43-94E4-C158D413FB64}" sibTransId="{4C954823-0462-BE4C-B47B-482DBB44B68B}"/>
    <dgm:cxn modelId="{60402C6C-A13C-E440-8D46-C0167E3F337B}" srcId="{E2748FC5-AE47-A044-B97E-2B9F8756ECD1}" destId="{187D5778-B276-6346-9070-2E24A989BCB8}" srcOrd="0" destOrd="0" parTransId="{D81AD103-1BD6-0F4D-B768-CAABB7F774F4}" sibTransId="{E7CF5D43-C963-8142-B212-6F8308DA4CC6}"/>
    <dgm:cxn modelId="{7DBE34FE-8E28-394D-B703-E744A275D54D}" type="presOf" srcId="{E2748FC5-AE47-A044-B97E-2B9F8756ECD1}" destId="{769D04AC-C7EE-7F4B-B936-E6BA188A0BAB}" srcOrd="0" destOrd="0" presId="urn:microsoft.com/office/officeart/2005/8/layout/process4"/>
    <dgm:cxn modelId="{90A0E5C9-91C9-534A-A893-3D07F743D8BD}" type="presParOf" srcId="{154BBBED-04EC-EB40-9405-C827F50F3848}" destId="{DEE759A1-A447-714C-A9B7-896B1C5DE318}" srcOrd="0" destOrd="0" presId="urn:microsoft.com/office/officeart/2005/8/layout/process4"/>
    <dgm:cxn modelId="{041238B4-9251-344C-9EE0-100D816150C8}" type="presParOf" srcId="{DEE759A1-A447-714C-A9B7-896B1C5DE318}" destId="{8444FD15-5603-1141-9048-8B785E4A3592}" srcOrd="0" destOrd="0" presId="urn:microsoft.com/office/officeart/2005/8/layout/process4"/>
    <dgm:cxn modelId="{54F5F24D-E1D5-EE47-81D5-340C3F5A6B8C}" type="presParOf" srcId="{154BBBED-04EC-EB40-9405-C827F50F3848}" destId="{040B8497-5005-9D4B-AB90-4DD719638893}" srcOrd="1" destOrd="0" presId="urn:microsoft.com/office/officeart/2005/8/layout/process4"/>
    <dgm:cxn modelId="{786C5684-727A-F84E-86BA-F00E2ADFF58A}" type="presParOf" srcId="{154BBBED-04EC-EB40-9405-C827F50F3848}" destId="{8E5422EF-7CA2-CD4C-92DC-37FDE1CF4D88}" srcOrd="2" destOrd="0" presId="urn:microsoft.com/office/officeart/2005/8/layout/process4"/>
    <dgm:cxn modelId="{2DA4D653-7DC1-C24D-9599-2F44B86A0DCE}" type="presParOf" srcId="{8E5422EF-7CA2-CD4C-92DC-37FDE1CF4D88}" destId="{2D39BED9-509A-C24C-AE2E-E0872E50BA53}" srcOrd="0" destOrd="0" presId="urn:microsoft.com/office/officeart/2005/8/layout/process4"/>
    <dgm:cxn modelId="{39AD7B4B-679E-8E44-99A9-AA68D726DBEC}" type="presParOf" srcId="{154BBBED-04EC-EB40-9405-C827F50F3848}" destId="{E6BE4E2A-E80E-1A4F-833B-80AD5E5B4C36}" srcOrd="3" destOrd="0" presId="urn:microsoft.com/office/officeart/2005/8/layout/process4"/>
    <dgm:cxn modelId="{3EC42079-2FE1-544D-8823-60E63895D230}" type="presParOf" srcId="{154BBBED-04EC-EB40-9405-C827F50F3848}" destId="{8F776754-2F0B-2340-83AB-A7006DA3AA59}" srcOrd="4" destOrd="0" presId="urn:microsoft.com/office/officeart/2005/8/layout/process4"/>
    <dgm:cxn modelId="{108E9744-6338-6946-8BA7-4562AB4F8625}" type="presParOf" srcId="{8F776754-2F0B-2340-83AB-A7006DA3AA59}" destId="{769D04AC-C7EE-7F4B-B936-E6BA188A0BAB}" srcOrd="0" destOrd="0" presId="urn:microsoft.com/office/officeart/2005/8/layout/process4"/>
    <dgm:cxn modelId="{347CA8BE-9D5B-B043-8D6F-C3867C1AE499}" type="presParOf" srcId="{8F776754-2F0B-2340-83AB-A7006DA3AA59}" destId="{D0115F9A-1825-1B48-A640-518FE8875B84}" srcOrd="1" destOrd="0" presId="urn:microsoft.com/office/officeart/2005/8/layout/process4"/>
    <dgm:cxn modelId="{058BD55C-542D-0C42-8459-030371311183}" type="presParOf" srcId="{8F776754-2F0B-2340-83AB-A7006DA3AA59}" destId="{667D55C1-39C0-C340-A6D4-9F707072BFE9}" srcOrd="2" destOrd="0" presId="urn:microsoft.com/office/officeart/2005/8/layout/process4"/>
    <dgm:cxn modelId="{3E4818D6-2BE0-D048-B6FC-66E1C013839E}" type="presParOf" srcId="{667D55C1-39C0-C340-A6D4-9F707072BFE9}" destId="{42547C41-4769-0549-9B22-E03F9E35047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4FD15-5603-1141-9048-8B785E4A3592}">
      <dsp:nvSpPr>
        <dsp:cNvPr id="0" name=""/>
        <dsp:cNvSpPr/>
      </dsp:nvSpPr>
      <dsp:spPr>
        <a:xfrm>
          <a:off x="0" y="2455096"/>
          <a:ext cx="8128000" cy="805817"/>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Converted integer values with ‘+’ sign to numeric values</a:t>
          </a:r>
        </a:p>
      </dsp:txBody>
      <dsp:txXfrm>
        <a:off x="0" y="2455096"/>
        <a:ext cx="8128000" cy="805817"/>
      </dsp:txXfrm>
    </dsp:sp>
    <dsp:sp modelId="{2D39BED9-509A-C24C-AE2E-E0872E50BA53}">
      <dsp:nvSpPr>
        <dsp:cNvPr id="0" name=""/>
        <dsp:cNvSpPr/>
      </dsp:nvSpPr>
      <dsp:spPr>
        <a:xfrm rot="10800000">
          <a:off x="0" y="1227836"/>
          <a:ext cx="8128000" cy="1239347"/>
        </a:xfrm>
        <a:prstGeom prst="upArrowCallou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Converted data for height into centimeters</a:t>
          </a:r>
        </a:p>
      </dsp:txBody>
      <dsp:txXfrm rot="10800000">
        <a:off x="0" y="1227836"/>
        <a:ext cx="8128000" cy="805291"/>
      </dsp:txXfrm>
    </dsp:sp>
    <dsp:sp modelId="{D0115F9A-1825-1B48-A640-518FE8875B84}">
      <dsp:nvSpPr>
        <dsp:cNvPr id="0" name=""/>
        <dsp:cNvSpPr/>
      </dsp:nvSpPr>
      <dsp:spPr>
        <a:xfrm rot="10800000">
          <a:off x="0" y="576"/>
          <a:ext cx="8128000" cy="1239347"/>
        </a:xfrm>
        <a:prstGeom prst="upArrowCallou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a:t>Currency and symbols</a:t>
          </a:r>
        </a:p>
      </dsp:txBody>
      <dsp:txXfrm rot="-10800000">
        <a:off x="0" y="576"/>
        <a:ext cx="8128000" cy="435010"/>
      </dsp:txXfrm>
    </dsp:sp>
    <dsp:sp modelId="{42547C41-4769-0549-9B22-E03F9E350473}">
      <dsp:nvSpPr>
        <dsp:cNvPr id="0" name=""/>
        <dsp:cNvSpPr/>
      </dsp:nvSpPr>
      <dsp:spPr>
        <a:xfrm>
          <a:off x="0" y="477791"/>
          <a:ext cx="8128000" cy="370564"/>
        </a:xfrm>
        <a:prstGeom prst="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a:t>Values like </a:t>
          </a:r>
          <a:r>
            <a:rPr lang="en-US" sz="1500" i="1" kern="1200" dirty="0"/>
            <a:t>€, M, k and </a:t>
          </a:r>
          <a:r>
            <a:rPr lang="en-US" sz="1500" i="1" kern="1200" dirty="0" err="1"/>
            <a:t>lbs</a:t>
          </a:r>
          <a:r>
            <a:rPr lang="en-US" sz="1500" i="1" kern="1200" dirty="0"/>
            <a:t> removed</a:t>
          </a:r>
          <a:endParaRPr lang="en-US" sz="1500" kern="1200" dirty="0"/>
        </a:p>
      </dsp:txBody>
      <dsp:txXfrm>
        <a:off x="0" y="477791"/>
        <a:ext cx="8128000" cy="3705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8/19/2020</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8/19/2020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8/19/2020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8/19/2020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q=http://www.sthda.com/english/wiki/correlation-test-between-two-variables-in-r&amp;sa=D&amp;source=hangouts&amp;ust=1581487189949000&amp;usg=AFQjCNG0JGZIcrgLcpG_uacucWOW7G_EnA" TargetMode="External"/><Relationship Id="rId2" Type="http://schemas.openxmlformats.org/officeDocument/2006/relationships/hyperlink" Target="https://www.google.com/url?q=https://www.kaggle.com/karangadiya/fifa19&amp;sa=D&amp;source=hangouts&amp;ust=1581487189949000&amp;usg=AFQjCNFkWtgPTsq3DK8tF9-Wjsu-fb-3sg" TargetMode="External"/><Relationship Id="rId1" Type="http://schemas.openxmlformats.org/officeDocument/2006/relationships/slideLayout" Target="../slideLayouts/slideLayout6.xml"/><Relationship Id="rId6" Type="http://schemas.openxmlformats.org/officeDocument/2006/relationships/hyperlink" Target="https://www.google.com/url?q=https://towardsdatascience.com/understanding-random-forest-58381e0602d2&amp;sa=D&amp;source=hangouts&amp;ust=1581487189949000&amp;usg=AFQjCNG6sTiwGV2kR0v5-FhOo0CEz69fYQ" TargetMode="External"/><Relationship Id="rId5" Type="http://schemas.openxmlformats.org/officeDocument/2006/relationships/hyperlink" Target="https://www.google.com/url?q=http://www.milanor.net/blog/performing-principal-components-regression-pcr-in-r/&amp;sa=D&amp;source=hangouts&amp;ust=1581487189949000&amp;usg=AFQjCNHtL4DJQJBx_6nbkJwUPbhd4mEGQg" TargetMode="External"/><Relationship Id="rId4" Type="http://schemas.openxmlformats.org/officeDocument/2006/relationships/hyperlink" Target="https://www.google.com/url?q=https://machinelearningmastery.com/linear-regression-for-machine-learning/&amp;sa=D&amp;source=hangouts&amp;ust=1581487189949000&amp;usg=AFQjCNFG41doDGKutINjrPo4iwniHtDZP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46988" y="2778052"/>
            <a:ext cx="12192000" cy="1301895"/>
          </a:xfrm>
        </p:spPr>
        <p:txBody>
          <a:bodyPr wrap="square" lIns="0" tIns="0" rIns="0" bIns="0" anchor="t">
            <a:spAutoFit/>
          </a:bodyPr>
          <a:lstStyle/>
          <a:p>
            <a:r>
              <a:rPr lang="en-US" sz="5400" b="1" dirty="0">
                <a:solidFill>
                  <a:schemeClr val="bg1"/>
                </a:solidFill>
              </a:rPr>
              <a:t>ALY6015 – Intermediate Analytics</a:t>
            </a:r>
            <a:r>
              <a:rPr lang="en-US" sz="5400" dirty="0">
                <a:solidFill>
                  <a:schemeClr val="bg1"/>
                </a:solidFill>
              </a:rPr>
              <a:t/>
            </a:r>
            <a:br>
              <a:rPr lang="en-US" sz="5400" dirty="0">
                <a:solidFill>
                  <a:schemeClr val="bg1"/>
                </a:solidFill>
              </a:rPr>
            </a:br>
            <a:r>
              <a:rPr lang="en-US" sz="4000" dirty="0">
                <a:solidFill>
                  <a:schemeClr val="bg1"/>
                </a:solidFill>
              </a:rPr>
              <a:t>Predicting the Value of a Soccer Player</a:t>
            </a:r>
            <a:endParaRPr lang="en-US" dirty="0">
              <a:solidFill>
                <a:schemeClr val="bg1"/>
              </a:solidFill>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5" name="Picture 14" descr="A picture containing building, machine, game&#10;&#10;Description automatically generated">
            <a:extLst>
              <a:ext uri="{FF2B5EF4-FFF2-40B4-BE49-F238E27FC236}">
                <a16:creationId xmlns:a16="http://schemas.microsoft.com/office/drawing/2014/main" id="{E6F6AB37-CE3C-45CC-B831-3B71548998E6}"/>
              </a:ext>
            </a:extLst>
          </p:cNvPr>
          <p:cNvPicPr>
            <a:picLocks noChangeAspect="1"/>
          </p:cNvPicPr>
          <p:nvPr/>
        </p:nvPicPr>
        <p:blipFill rotWithShape="1">
          <a:blip r:embed="rId3">
            <a:extLst>
              <a:ext uri="{28A0092B-C50C-407E-A947-70E740481C1C}">
                <a14:useLocalDpi xmlns:a14="http://schemas.microsoft.com/office/drawing/2010/main" val="0"/>
              </a:ext>
            </a:extLst>
          </a:blip>
          <a:srcRect b="22482"/>
          <a:stretch/>
        </p:blipFill>
        <p:spPr>
          <a:xfrm>
            <a:off x="0" y="0"/>
            <a:ext cx="12192000" cy="5316185"/>
          </a:xfrm>
          <a:prstGeom prst="rect">
            <a:avLst/>
          </a:prstGeom>
        </p:spPr>
      </p:pic>
      <p:sp>
        <p:nvSpPr>
          <p:cNvPr id="3" name="TextBox 2">
            <a:extLst>
              <a:ext uri="{FF2B5EF4-FFF2-40B4-BE49-F238E27FC236}">
                <a16:creationId xmlns:a16="http://schemas.microsoft.com/office/drawing/2014/main" id="{92ADB797-31C2-4141-B1E3-89C9F4D19097}"/>
              </a:ext>
            </a:extLst>
          </p:cNvPr>
          <p:cNvSpPr txBox="1"/>
          <p:nvPr/>
        </p:nvSpPr>
        <p:spPr>
          <a:xfrm>
            <a:off x="4170472" y="6490754"/>
            <a:ext cx="3459089" cy="369332"/>
          </a:xfrm>
          <a:prstGeom prst="rect">
            <a:avLst/>
          </a:prstGeom>
          <a:noFill/>
        </p:spPr>
        <p:txBody>
          <a:bodyPr wrap="square" rtlCol="0">
            <a:spAutoFit/>
          </a:bodyPr>
          <a:lstStyle/>
          <a:p>
            <a:pPr algn="ctr"/>
            <a:endParaRPr lang="en-US" dirty="0"/>
          </a:p>
        </p:txBody>
      </p:sp>
      <p:sp>
        <p:nvSpPr>
          <p:cNvPr id="16" name="Title 1">
            <a:extLst>
              <a:ext uri="{FF2B5EF4-FFF2-40B4-BE49-F238E27FC236}">
                <a16:creationId xmlns:a16="http://schemas.microsoft.com/office/drawing/2014/main" id="{2773D634-59FF-4DB6-BB79-749487ECDA20}"/>
              </a:ext>
            </a:extLst>
          </p:cNvPr>
          <p:cNvSpPr txBox="1">
            <a:spLocks/>
          </p:cNvSpPr>
          <p:nvPr/>
        </p:nvSpPr>
        <p:spPr>
          <a:xfrm>
            <a:off x="73494" y="5302711"/>
            <a:ext cx="12192000" cy="1301895"/>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t>ALY6015 – Intermediate Analytics</a:t>
            </a:r>
            <a:r>
              <a:rPr lang="en-US" sz="5400" dirty="0"/>
              <a:t/>
            </a:r>
            <a:br>
              <a:rPr lang="en-US" sz="5400" dirty="0"/>
            </a:br>
            <a:r>
              <a:rPr lang="en-US" sz="4000" dirty="0">
                <a:solidFill>
                  <a:schemeClr val="accent4"/>
                </a:solidFill>
              </a:rPr>
              <a:t>Predicting the Value of a Soccer Player</a:t>
            </a:r>
            <a:endParaRPr lang="en-US" dirty="0">
              <a:solidFill>
                <a:schemeClr val="accent4"/>
              </a:solidFill>
            </a:endParaRP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EXPLORATORY DATA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84313" y="966097"/>
            <a:ext cx="11449878" cy="1477328"/>
          </a:xfrm>
          <a:prstGeom prst="rect">
            <a:avLst/>
          </a:prstGeom>
          <a:noFill/>
        </p:spPr>
        <p:txBody>
          <a:bodyPr wrap="square" rtlCol="0">
            <a:spAutoFit/>
          </a:bodyPr>
          <a:lstStyle/>
          <a:p>
            <a:r>
              <a:rPr lang="en-US" dirty="0"/>
              <a:t>The distribution of Overall rating parameter as part of EDA is helpful to know how a higher Overall rating is restricted to almost one single player and the Overall rating for most players is scattered between 60-70. This was the inference made from the graph we have plotted as follows. These observations give us valuable insights on how parameters vary and how certain players receive huge wages and have high Value. </a:t>
            </a:r>
          </a:p>
          <a:p>
            <a:r>
              <a:rPr lang="en-US" b="1" dirty="0"/>
              <a:t> </a:t>
            </a:r>
            <a:endParaRPr lang="en-US" dirty="0"/>
          </a:p>
        </p:txBody>
      </p:sp>
      <p:pic>
        <p:nvPicPr>
          <p:cNvPr id="7" name="Picture 6">
            <a:extLst>
              <a:ext uri="{FF2B5EF4-FFF2-40B4-BE49-F238E27FC236}">
                <a16:creationId xmlns:a16="http://schemas.microsoft.com/office/drawing/2014/main" id="{DC5D3D7C-DD57-9449-B8DF-0203C361127E}"/>
              </a:ext>
            </a:extLst>
          </p:cNvPr>
          <p:cNvPicPr/>
          <p:nvPr/>
        </p:nvPicPr>
        <p:blipFill>
          <a:blip r:embed="rId2"/>
          <a:stretch>
            <a:fillRect/>
          </a:stretch>
        </p:blipFill>
        <p:spPr>
          <a:xfrm>
            <a:off x="3404381" y="2603231"/>
            <a:ext cx="5073772" cy="3935786"/>
          </a:xfrm>
          <a:prstGeom prst="rect">
            <a:avLst/>
          </a:prstGeom>
        </p:spPr>
      </p:pic>
    </p:spTree>
    <p:extLst>
      <p:ext uri="{BB962C8B-B14F-4D97-AF65-F5344CB8AC3E}">
        <p14:creationId xmlns:p14="http://schemas.microsoft.com/office/powerpoint/2010/main" val="227349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HYPOTHESIS TESTING</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71061" y="836656"/>
            <a:ext cx="11449878" cy="6186309"/>
          </a:xfrm>
          <a:prstGeom prst="rect">
            <a:avLst/>
          </a:prstGeom>
          <a:noFill/>
        </p:spPr>
        <p:txBody>
          <a:bodyPr wrap="square" rtlCol="0">
            <a:spAutoFit/>
          </a:bodyPr>
          <a:lstStyle/>
          <a:p>
            <a:r>
              <a:rPr lang="en-US" dirty="0"/>
              <a:t>As part of our preliminary statistical analysis, a Hypothesis test has been conducted for checking if attackers is more than value of defenders.</a:t>
            </a:r>
          </a:p>
          <a:p>
            <a:endParaRPr lang="en-US" dirty="0"/>
          </a:p>
          <a:p>
            <a:r>
              <a:rPr lang="en-US" b="1" dirty="0"/>
              <a:t>Null Hypothesis: </a:t>
            </a:r>
            <a:r>
              <a:rPr lang="en-US" dirty="0"/>
              <a:t>Average Value of Attackers is less than that of Defenders</a:t>
            </a:r>
          </a:p>
          <a:p>
            <a:endParaRPr lang="en-US" dirty="0"/>
          </a:p>
          <a:p>
            <a:r>
              <a:rPr lang="en-US" b="1" dirty="0"/>
              <a:t>Alternate Hypothesis:  </a:t>
            </a:r>
            <a:r>
              <a:rPr lang="en-US" dirty="0"/>
              <a:t>The average value of Attackers is greater than that of Defenders.</a:t>
            </a:r>
          </a:p>
          <a:p>
            <a:endParaRPr lang="en-US" dirty="0"/>
          </a:p>
          <a:p>
            <a:r>
              <a:rPr lang="en-US" dirty="0"/>
              <a:t>The confidence interval of 95%.</a:t>
            </a:r>
          </a:p>
          <a:p>
            <a:endParaRPr lang="en-US" dirty="0"/>
          </a:p>
          <a:p>
            <a:endParaRPr lang="en-US" dirty="0"/>
          </a:p>
          <a:p>
            <a:r>
              <a:rPr lang="en-US" dirty="0"/>
              <a:t>	Welch Two Sample t-test</a:t>
            </a:r>
          </a:p>
          <a:p>
            <a:r>
              <a:rPr lang="en-US" dirty="0"/>
              <a:t> </a:t>
            </a:r>
          </a:p>
          <a:p>
            <a:r>
              <a:rPr lang="en-US" dirty="0"/>
              <a:t>data:  </a:t>
            </a:r>
            <a:r>
              <a:rPr lang="en-US" dirty="0" err="1"/>
              <a:t>attack_sample</a:t>
            </a:r>
            <a:r>
              <a:rPr lang="en-US" dirty="0"/>
              <a:t> and </a:t>
            </a:r>
            <a:r>
              <a:rPr lang="en-US" dirty="0" err="1"/>
              <a:t>defend_sample</a:t>
            </a:r>
            <a:endParaRPr lang="en-US" dirty="0"/>
          </a:p>
          <a:p>
            <a:r>
              <a:rPr lang="en-US" dirty="0"/>
              <a:t>t = -0.82099, df = 47.934, p-value = 0.7921</a:t>
            </a:r>
          </a:p>
          <a:p>
            <a:r>
              <a:rPr lang="en-US" dirty="0"/>
              <a:t>alternative hypothesis: true difference in means is greater than 0</a:t>
            </a:r>
          </a:p>
          <a:p>
            <a:r>
              <a:rPr lang="en-US" dirty="0"/>
              <a:t>95 percent confidence interval:</a:t>
            </a:r>
          </a:p>
          <a:p>
            <a:r>
              <a:rPr lang="en-US" dirty="0"/>
              <a:t> -1.851658       Inf</a:t>
            </a:r>
          </a:p>
          <a:p>
            <a:r>
              <a:rPr lang="en-US" dirty="0"/>
              <a:t>sample estimates:</a:t>
            </a:r>
          </a:p>
          <a:p>
            <a:r>
              <a:rPr lang="en-US" dirty="0"/>
              <a:t>mean of x mean of y </a:t>
            </a:r>
          </a:p>
          <a:p>
            <a:r>
              <a:rPr lang="en-US" dirty="0"/>
              <a:t> 1.770833  2.379333</a:t>
            </a:r>
          </a:p>
          <a:p>
            <a:endParaRPr lang="en-US" dirty="0"/>
          </a:p>
          <a:p>
            <a:endParaRPr lang="en-US" dirty="0"/>
          </a:p>
        </p:txBody>
      </p:sp>
    </p:spTree>
    <p:extLst>
      <p:ext uri="{BB962C8B-B14F-4D97-AF65-F5344CB8AC3E}">
        <p14:creationId xmlns:p14="http://schemas.microsoft.com/office/powerpoint/2010/main" val="1695002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LINEAR REGRESSION</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228600" y="567034"/>
            <a:ext cx="11449878" cy="646331"/>
          </a:xfrm>
          <a:prstGeom prst="rect">
            <a:avLst/>
          </a:prstGeom>
          <a:noFill/>
        </p:spPr>
        <p:txBody>
          <a:bodyPr wrap="square" rtlCol="0">
            <a:spAutoFit/>
          </a:bodyPr>
          <a:lstStyle/>
          <a:p>
            <a:endParaRPr lang="en-US" b="1" dirty="0"/>
          </a:p>
          <a:p>
            <a:r>
              <a:rPr lang="en-US" b="1" dirty="0"/>
              <a:t>Linear Regression for an Outfield Player</a:t>
            </a:r>
          </a:p>
        </p:txBody>
      </p:sp>
      <p:sp>
        <p:nvSpPr>
          <p:cNvPr id="7" name="TextBox 6">
            <a:extLst>
              <a:ext uri="{FF2B5EF4-FFF2-40B4-BE49-F238E27FC236}">
                <a16:creationId xmlns:a16="http://schemas.microsoft.com/office/drawing/2014/main" id="{AC961D8C-8BD3-45D0-8BB9-236B962EEFF1}"/>
              </a:ext>
            </a:extLst>
          </p:cNvPr>
          <p:cNvSpPr txBox="1"/>
          <p:nvPr/>
        </p:nvSpPr>
        <p:spPr>
          <a:xfrm>
            <a:off x="371061" y="1257500"/>
            <a:ext cx="11449878" cy="2308324"/>
          </a:xfrm>
          <a:prstGeom prst="rect">
            <a:avLst/>
          </a:prstGeom>
          <a:noFill/>
        </p:spPr>
        <p:txBody>
          <a:bodyPr wrap="square" rtlCol="0">
            <a:spAutoFit/>
          </a:bodyPr>
          <a:lstStyle/>
          <a:p>
            <a:r>
              <a:rPr lang="en-US" dirty="0"/>
              <a:t>We have reduced the Position Scores to 3 major features</a:t>
            </a:r>
          </a:p>
          <a:p>
            <a:pPr marL="285750" indent="-285750">
              <a:buFont typeface="Arial" panose="020B0604020202020204" pitchFamily="34" charset="0"/>
              <a:buChar char="•"/>
            </a:pPr>
            <a:r>
              <a:rPr lang="en-US" dirty="0"/>
              <a:t>Forward</a:t>
            </a:r>
          </a:p>
          <a:p>
            <a:pPr marL="285750" indent="-285750">
              <a:buFont typeface="Arial" panose="020B0604020202020204" pitchFamily="34" charset="0"/>
              <a:buChar char="•"/>
            </a:pPr>
            <a:r>
              <a:rPr lang="en-US" dirty="0"/>
              <a:t>Mid Field</a:t>
            </a:r>
          </a:p>
          <a:p>
            <a:pPr marL="285750" indent="-285750">
              <a:buFont typeface="Arial" panose="020B0604020202020204" pitchFamily="34" charset="0"/>
              <a:buChar char="•"/>
            </a:pPr>
            <a:r>
              <a:rPr lang="en-US" dirty="0"/>
              <a:t>Defense</a:t>
            </a:r>
          </a:p>
          <a:p>
            <a:endParaRPr lang="en-US" dirty="0"/>
          </a:p>
          <a:p>
            <a:r>
              <a:rPr lang="en-US" dirty="0"/>
              <a:t>as a part of Feature Engineering, to reduce the number of features in the statistical modeling</a:t>
            </a:r>
          </a:p>
          <a:p>
            <a:endParaRPr lang="en-US" dirty="0"/>
          </a:p>
          <a:p>
            <a:r>
              <a:rPr lang="en-US" dirty="0"/>
              <a:t>After executing the multiple linear regression models, this is the best linear regression model</a:t>
            </a:r>
          </a:p>
        </p:txBody>
      </p:sp>
      <p:sp>
        <p:nvSpPr>
          <p:cNvPr id="2" name="Rectangle 1">
            <a:extLst>
              <a:ext uri="{FF2B5EF4-FFF2-40B4-BE49-F238E27FC236}">
                <a16:creationId xmlns:a16="http://schemas.microsoft.com/office/drawing/2014/main" id="{46401004-37DF-4539-953A-9DEC2A26ABB9}"/>
              </a:ext>
            </a:extLst>
          </p:cNvPr>
          <p:cNvSpPr>
            <a:spLocks noChangeArrowheads="1"/>
          </p:cNvSpPr>
          <p:nvPr/>
        </p:nvSpPr>
        <p:spPr bwMode="auto">
          <a:xfrm>
            <a:off x="538210" y="3907355"/>
            <a:ext cx="8635287"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rgbClr val="000000"/>
                </a:solidFill>
                <a:effectLst/>
                <a:latin typeface="Consolas" panose="020B0609020204030204" pitchFamily="49" charset="0"/>
              </a:rPr>
              <a:t>Call: </a:t>
            </a:r>
            <a:r>
              <a:rPr kumimoji="0" lang="en-US" altLang="en-US" sz="1200" i="0" u="none" strike="noStrike" cap="none" normalizeH="0" baseline="0" dirty="0" err="1">
                <a:ln>
                  <a:noFill/>
                </a:ln>
                <a:solidFill>
                  <a:srgbClr val="000000"/>
                </a:solidFill>
                <a:effectLst/>
                <a:latin typeface="Consolas" panose="020B0609020204030204" pitchFamily="49" charset="0"/>
              </a:rPr>
              <a:t>lm</a:t>
            </a:r>
            <a:r>
              <a:rPr kumimoji="0" lang="en-US" altLang="en-US" sz="1200" i="0" u="none" strike="noStrike" cap="none" normalizeH="0" baseline="0" dirty="0">
                <a:ln>
                  <a:noFill/>
                </a:ln>
                <a:solidFill>
                  <a:srgbClr val="000000"/>
                </a:solidFill>
                <a:effectLst/>
                <a:latin typeface="Consolas" panose="020B0609020204030204" pitchFamily="49" charset="0"/>
              </a:rPr>
              <a:t>(formula = Value ~ </a:t>
            </a:r>
            <a:r>
              <a:rPr kumimoji="0" lang="en-US" altLang="en-US" sz="1200" i="0" u="none" strike="noStrike" cap="none" normalizeH="0" baseline="0" dirty="0" err="1">
                <a:ln>
                  <a:noFill/>
                </a:ln>
                <a:solidFill>
                  <a:srgbClr val="000000"/>
                </a:solidFill>
                <a:effectLst/>
                <a:latin typeface="Consolas" panose="020B0609020204030204" pitchFamily="49" charset="0"/>
              </a:rPr>
              <a:t>Release.Clause</a:t>
            </a:r>
            <a:r>
              <a:rPr kumimoji="0" lang="en-US" altLang="en-US" sz="1200" i="0" u="none" strike="noStrike" cap="none" normalizeH="0" baseline="0" dirty="0">
                <a:ln>
                  <a:noFill/>
                </a:ln>
                <a:solidFill>
                  <a:srgbClr val="000000"/>
                </a:solidFill>
                <a:effectLst/>
                <a:latin typeface="Consolas" panose="020B0609020204030204" pitchFamily="49" charset="0"/>
              </a:rPr>
              <a:t> + Forward + Midfield + Defense + Height + Weight + Crossing + Finishing + </a:t>
            </a:r>
            <a:r>
              <a:rPr kumimoji="0" lang="en-US" altLang="en-US" sz="1200" i="0" u="none" strike="noStrike" cap="none" normalizeH="0" baseline="0" dirty="0" err="1">
                <a:ln>
                  <a:noFill/>
                </a:ln>
                <a:solidFill>
                  <a:srgbClr val="000000"/>
                </a:solidFill>
                <a:effectLst/>
                <a:latin typeface="Consolas" panose="020B0609020204030204" pitchFamily="49" charset="0"/>
              </a:rPr>
              <a:t>HeadingAccuracy</a:t>
            </a:r>
            <a:r>
              <a:rPr kumimoji="0" lang="en-US" altLang="en-US" sz="1200" i="0" u="none" strike="noStrike" cap="none" normalizeH="0" baseline="0" dirty="0">
                <a:ln>
                  <a:noFill/>
                </a:ln>
                <a:solidFill>
                  <a:srgbClr val="000000"/>
                </a:solidFill>
                <a:effectLst/>
                <a:latin typeface="Consolas" panose="020B0609020204030204" pitchFamily="49" charset="0"/>
              </a:rPr>
              <a:t> + </a:t>
            </a:r>
            <a:r>
              <a:rPr kumimoji="0" lang="en-US" altLang="en-US" sz="1200" i="0" u="none" strike="noStrike" cap="none" normalizeH="0" baseline="0" dirty="0" err="1">
                <a:ln>
                  <a:noFill/>
                </a:ln>
                <a:solidFill>
                  <a:srgbClr val="000000"/>
                </a:solidFill>
                <a:effectLst/>
                <a:latin typeface="Consolas" panose="020B0609020204030204" pitchFamily="49" charset="0"/>
              </a:rPr>
              <a:t>ShortPassing</a:t>
            </a:r>
            <a:r>
              <a:rPr kumimoji="0" lang="en-US" altLang="en-US" sz="1200" i="0" u="none" strike="noStrike" cap="none" normalizeH="0" baseline="0" dirty="0">
                <a:ln>
                  <a:noFill/>
                </a:ln>
                <a:solidFill>
                  <a:srgbClr val="000000"/>
                </a:solidFill>
                <a:effectLst/>
                <a:latin typeface="Consolas" panose="020B0609020204030204" pitchFamily="49" charset="0"/>
              </a:rPr>
              <a:t> + Volleys + Dribbling + Curve + </a:t>
            </a:r>
            <a:r>
              <a:rPr kumimoji="0" lang="en-US" altLang="en-US" sz="1200" i="0" u="none" strike="noStrike" cap="none" normalizeH="0" baseline="0" dirty="0" err="1">
                <a:ln>
                  <a:noFill/>
                </a:ln>
                <a:solidFill>
                  <a:srgbClr val="000000"/>
                </a:solidFill>
                <a:effectLst/>
                <a:latin typeface="Consolas" panose="020B0609020204030204" pitchFamily="49" charset="0"/>
              </a:rPr>
              <a:t>FKAccuracy</a:t>
            </a:r>
            <a:r>
              <a:rPr kumimoji="0" lang="en-US" altLang="en-US" sz="1200" i="0" u="none" strike="noStrike" cap="none" normalizeH="0" baseline="0" dirty="0">
                <a:ln>
                  <a:noFill/>
                </a:ln>
                <a:solidFill>
                  <a:srgbClr val="000000"/>
                </a:solidFill>
                <a:effectLst/>
                <a:latin typeface="Consolas" panose="020B0609020204030204" pitchFamily="49" charset="0"/>
              </a:rPr>
              <a:t> + </a:t>
            </a:r>
            <a:r>
              <a:rPr kumimoji="0" lang="en-US" altLang="en-US" sz="1200" i="0" u="none" strike="noStrike" cap="none" normalizeH="0" baseline="0" dirty="0" err="1">
                <a:ln>
                  <a:noFill/>
                </a:ln>
                <a:solidFill>
                  <a:srgbClr val="000000"/>
                </a:solidFill>
                <a:effectLst/>
                <a:latin typeface="Consolas" panose="020B0609020204030204" pitchFamily="49" charset="0"/>
              </a:rPr>
              <a:t>LongPassing</a:t>
            </a:r>
            <a:r>
              <a:rPr kumimoji="0" lang="en-US" altLang="en-US" sz="1200" i="0" u="none" strike="noStrike" cap="none" normalizeH="0" baseline="0" dirty="0">
                <a:ln>
                  <a:noFill/>
                </a:ln>
                <a:solidFill>
                  <a:srgbClr val="000000"/>
                </a:solidFill>
                <a:effectLst/>
                <a:latin typeface="Consolas" panose="020B0609020204030204" pitchFamily="49" charset="0"/>
              </a:rPr>
              <a:t> + </a:t>
            </a:r>
            <a:r>
              <a:rPr kumimoji="0" lang="en-US" altLang="en-US" sz="1200" i="0" u="none" strike="noStrike" cap="none" normalizeH="0" baseline="0" dirty="0" err="1">
                <a:ln>
                  <a:noFill/>
                </a:ln>
                <a:solidFill>
                  <a:srgbClr val="000000"/>
                </a:solidFill>
                <a:effectLst/>
                <a:latin typeface="Consolas" panose="020B0609020204030204" pitchFamily="49" charset="0"/>
              </a:rPr>
              <a:t>BallControl</a:t>
            </a:r>
            <a:r>
              <a:rPr kumimoji="0" lang="en-US" altLang="en-US" sz="1200" i="0" u="none" strike="noStrike" cap="none" normalizeH="0" baseline="0" dirty="0">
                <a:ln>
                  <a:noFill/>
                </a:ln>
                <a:solidFill>
                  <a:srgbClr val="000000"/>
                </a:solidFill>
                <a:effectLst/>
                <a:latin typeface="Consolas" panose="020B0609020204030204" pitchFamily="49" charset="0"/>
              </a:rPr>
              <a:t> + Acceleration + </a:t>
            </a:r>
            <a:r>
              <a:rPr kumimoji="0" lang="en-US" altLang="en-US" sz="1200" i="0" u="none" strike="noStrike" cap="none" normalizeH="0" baseline="0" dirty="0" err="1">
                <a:ln>
                  <a:noFill/>
                </a:ln>
                <a:solidFill>
                  <a:srgbClr val="000000"/>
                </a:solidFill>
                <a:effectLst/>
                <a:latin typeface="Consolas" panose="020B0609020204030204" pitchFamily="49" charset="0"/>
              </a:rPr>
              <a:t>SprintSpeed</a:t>
            </a:r>
            <a:r>
              <a:rPr kumimoji="0" lang="en-US" altLang="en-US" sz="1200" i="0" u="none" strike="noStrike" cap="none" normalizeH="0" baseline="0" dirty="0">
                <a:ln>
                  <a:noFill/>
                </a:ln>
                <a:solidFill>
                  <a:srgbClr val="000000"/>
                </a:solidFill>
                <a:effectLst/>
                <a:latin typeface="Consolas" panose="020B0609020204030204" pitchFamily="49" charset="0"/>
              </a:rPr>
              <a:t> + Agility + Reactions + Balance + </a:t>
            </a:r>
            <a:r>
              <a:rPr kumimoji="0" lang="en-US" altLang="en-US" sz="1200" i="0" u="none" strike="noStrike" cap="none" normalizeH="0" baseline="0" dirty="0" err="1">
                <a:ln>
                  <a:noFill/>
                </a:ln>
                <a:solidFill>
                  <a:srgbClr val="000000"/>
                </a:solidFill>
                <a:effectLst/>
                <a:latin typeface="Consolas" panose="020B0609020204030204" pitchFamily="49" charset="0"/>
              </a:rPr>
              <a:t>ShotPower</a:t>
            </a:r>
            <a:r>
              <a:rPr kumimoji="0" lang="en-US" altLang="en-US" sz="1200" i="0" u="none" strike="noStrike" cap="none" normalizeH="0" baseline="0" dirty="0">
                <a:ln>
                  <a:noFill/>
                </a:ln>
                <a:solidFill>
                  <a:srgbClr val="000000"/>
                </a:solidFill>
                <a:effectLst/>
                <a:latin typeface="Consolas" panose="020B0609020204030204" pitchFamily="49" charset="0"/>
              </a:rPr>
              <a:t> + Jumping + Stamina + Strength + </a:t>
            </a:r>
            <a:r>
              <a:rPr kumimoji="0" lang="en-US" altLang="en-US" sz="1200" i="0" u="none" strike="noStrike" cap="none" normalizeH="0" baseline="0" dirty="0" err="1">
                <a:ln>
                  <a:noFill/>
                </a:ln>
                <a:solidFill>
                  <a:srgbClr val="000000"/>
                </a:solidFill>
                <a:effectLst/>
                <a:latin typeface="Consolas" panose="020B0609020204030204" pitchFamily="49" charset="0"/>
              </a:rPr>
              <a:t>LongShots</a:t>
            </a:r>
            <a:r>
              <a:rPr kumimoji="0" lang="en-US" altLang="en-US" sz="1200" i="0" u="none" strike="noStrike" cap="none" normalizeH="0" baseline="0" dirty="0">
                <a:ln>
                  <a:noFill/>
                </a:ln>
                <a:solidFill>
                  <a:srgbClr val="000000"/>
                </a:solidFill>
                <a:effectLst/>
                <a:latin typeface="Consolas" panose="020B0609020204030204" pitchFamily="49" charset="0"/>
              </a:rPr>
              <a:t> + Aggression + Interceptions + Positioning + Vision + Penalties + Composure + Marking + </a:t>
            </a:r>
            <a:r>
              <a:rPr kumimoji="0" lang="en-US" altLang="en-US" sz="1200" i="0" u="none" strike="noStrike" cap="none" normalizeH="0" baseline="0" dirty="0" err="1">
                <a:ln>
                  <a:noFill/>
                </a:ln>
                <a:solidFill>
                  <a:srgbClr val="000000"/>
                </a:solidFill>
                <a:effectLst/>
                <a:latin typeface="Consolas" panose="020B0609020204030204" pitchFamily="49" charset="0"/>
              </a:rPr>
              <a:t>StandingTackle</a:t>
            </a:r>
            <a:r>
              <a:rPr kumimoji="0" lang="en-US" altLang="en-US" sz="1200" i="0" u="none" strike="noStrike" cap="none" normalizeH="0" baseline="0" dirty="0">
                <a:ln>
                  <a:noFill/>
                </a:ln>
                <a:solidFill>
                  <a:srgbClr val="000000"/>
                </a:solidFill>
                <a:effectLst/>
                <a:latin typeface="Consolas" panose="020B0609020204030204" pitchFamily="49" charset="0"/>
              </a:rPr>
              <a:t> + </a:t>
            </a:r>
            <a:r>
              <a:rPr kumimoji="0" lang="en-US" altLang="en-US" sz="1200" i="0" u="none" strike="noStrike" cap="none" normalizeH="0" baseline="0" dirty="0" err="1">
                <a:ln>
                  <a:noFill/>
                </a:ln>
                <a:solidFill>
                  <a:srgbClr val="000000"/>
                </a:solidFill>
                <a:effectLst/>
                <a:latin typeface="Consolas" panose="020B0609020204030204" pitchFamily="49" charset="0"/>
              </a:rPr>
              <a:t>SlidingTackle</a:t>
            </a:r>
            <a:r>
              <a:rPr kumimoji="0" lang="en-US" altLang="en-US" sz="1200" i="0" u="none" strike="noStrike" cap="none" normalizeH="0" baseline="0" dirty="0">
                <a:ln>
                  <a:noFill/>
                </a:ln>
                <a:solidFill>
                  <a:srgbClr val="000000"/>
                </a:solidFill>
                <a:effectLst/>
                <a:latin typeface="Consolas" panose="020B0609020204030204" pitchFamily="49" charset="0"/>
              </a:rPr>
              <a:t>, data = fifasample1)</a:t>
            </a:r>
            <a:r>
              <a:rPr kumimoji="0" lang="en-US" altLang="en-US" i="0" u="none" strike="noStrike" cap="none" normalizeH="0" baseline="0" dirty="0">
                <a:ln>
                  <a:noFill/>
                </a:ln>
                <a:solidFill>
                  <a:schemeClr val="tx1"/>
                </a:solidFill>
                <a:effectLst/>
              </a:rPr>
              <a:t> </a:t>
            </a:r>
            <a:endParaRPr kumimoji="0" lang="en-US" altLang="en-US" sz="320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EEDFEB6A-55FB-4A32-ACFC-7F714ED15470}"/>
              </a:ext>
            </a:extLst>
          </p:cNvPr>
          <p:cNvSpPr>
            <a:spLocks noChangeArrowheads="1"/>
          </p:cNvSpPr>
          <p:nvPr/>
        </p:nvSpPr>
        <p:spPr bwMode="auto">
          <a:xfrm>
            <a:off x="538210" y="4969098"/>
            <a:ext cx="2589303"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onsolas" panose="020B0609020204030204" pitchFamily="49" charset="0"/>
              </a:rPr>
              <a:t>Adjusted R-squared: 0.9586</a:t>
            </a:r>
            <a:r>
              <a:rPr kumimoji="0" lang="en-US" altLang="en-US" sz="2000" b="1" i="0" u="none" strike="noStrike" cap="none" normalizeH="0" baseline="0" dirty="0">
                <a:ln>
                  <a:noFill/>
                </a:ln>
                <a:solidFill>
                  <a:schemeClr val="tx1"/>
                </a:solidFill>
                <a:effectLst/>
              </a:rPr>
              <a:t> </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3001E50-51F6-4F44-8F4B-A608CEADE5C2}"/>
              </a:ext>
            </a:extLst>
          </p:cNvPr>
          <p:cNvSpPr>
            <a:spLocks noChangeArrowheads="1"/>
          </p:cNvSpPr>
          <p:nvPr/>
        </p:nvSpPr>
        <p:spPr bwMode="auto">
          <a:xfrm>
            <a:off x="536393" y="5908736"/>
            <a:ext cx="2922424"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FF"/>
                </a:solidFill>
                <a:effectLst/>
                <a:latin typeface="Consolas" panose="020B0609020204030204" pitchFamily="49" charset="0"/>
              </a:rPr>
              <a:t>&gt; AIC(firstreg1) </a:t>
            </a:r>
            <a:r>
              <a:rPr kumimoji="0" lang="en-US" altLang="en-US" sz="1400" b="1" i="0" u="none" strike="noStrike" cap="none" normalizeH="0" baseline="0" dirty="0">
                <a:ln>
                  <a:noFill/>
                </a:ln>
                <a:solidFill>
                  <a:srgbClr val="000000"/>
                </a:solidFill>
                <a:effectLst/>
                <a:latin typeface="Consolas" panose="020B0609020204030204" pitchFamily="49" charset="0"/>
              </a:rPr>
              <a:t>[1] 50817.16 </a:t>
            </a:r>
            <a:r>
              <a:rPr kumimoji="0" lang="en-US" altLang="en-US" sz="1400" b="1" i="0" u="none" strike="noStrike" cap="none" normalizeH="0" baseline="0" dirty="0">
                <a:ln>
                  <a:noFill/>
                </a:ln>
                <a:solidFill>
                  <a:srgbClr val="0000FF"/>
                </a:solidFill>
                <a:effectLst/>
                <a:latin typeface="Consolas" panose="020B0609020204030204" pitchFamily="49" charset="0"/>
              </a:rPr>
              <a:t>&gt; BIC(firstreg1) </a:t>
            </a:r>
            <a:r>
              <a:rPr kumimoji="0" lang="en-US" altLang="en-US" sz="1400" b="1" i="0" u="none" strike="noStrike" cap="none" normalizeH="0" baseline="0" dirty="0">
                <a:ln>
                  <a:noFill/>
                </a:ln>
                <a:solidFill>
                  <a:srgbClr val="000000"/>
                </a:solidFill>
                <a:effectLst/>
                <a:latin typeface="Consolas" panose="020B0609020204030204" pitchFamily="49" charset="0"/>
              </a:rPr>
              <a:t>[1] 51101.75</a:t>
            </a:r>
            <a:r>
              <a:rPr kumimoji="0" lang="en-US" altLang="en-US" sz="2000" b="1" i="0" u="none" strike="noStrike" cap="none" normalizeH="0" baseline="0" dirty="0">
                <a:ln>
                  <a:noFill/>
                </a:ln>
                <a:solidFill>
                  <a:schemeClr val="tx1"/>
                </a:solidFill>
                <a:effectLst/>
              </a:rPr>
              <a:t> </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D882016D-A2CB-4C49-A6DE-84D661D53CFB}"/>
              </a:ext>
            </a:extLst>
          </p:cNvPr>
          <p:cNvSpPr>
            <a:spLocks noChangeArrowheads="1"/>
          </p:cNvSpPr>
          <p:nvPr/>
        </p:nvSpPr>
        <p:spPr bwMode="auto">
          <a:xfrm>
            <a:off x="536393" y="5359065"/>
            <a:ext cx="1842052"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onsolas" panose="020B0609020204030204" pitchFamily="49" charset="0"/>
              </a:rPr>
              <a:t>p-value: &lt; 2.2e-16</a:t>
            </a:r>
            <a:r>
              <a:rPr kumimoji="0" lang="en-US" altLang="en-US" sz="2000" b="1" i="0" u="none" strike="noStrike" cap="none" normalizeH="0" baseline="0" dirty="0">
                <a:ln>
                  <a:noFill/>
                </a:ln>
                <a:solidFill>
                  <a:schemeClr val="tx1"/>
                </a:solidFill>
                <a:effectLst/>
              </a:rPr>
              <a:t> </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4866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LINEAR REGRESSION</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228600" y="567034"/>
            <a:ext cx="11449878" cy="646331"/>
          </a:xfrm>
          <a:prstGeom prst="rect">
            <a:avLst/>
          </a:prstGeom>
          <a:noFill/>
        </p:spPr>
        <p:txBody>
          <a:bodyPr wrap="square" rtlCol="0">
            <a:spAutoFit/>
          </a:bodyPr>
          <a:lstStyle/>
          <a:p>
            <a:endParaRPr lang="en-US" b="1" dirty="0"/>
          </a:p>
          <a:p>
            <a:r>
              <a:rPr lang="en-US" b="1" dirty="0"/>
              <a:t>Linear Regression for an Outfield Player</a:t>
            </a:r>
          </a:p>
        </p:txBody>
      </p:sp>
      <p:pic>
        <p:nvPicPr>
          <p:cNvPr id="13" name="Picture 12">
            <a:extLst>
              <a:ext uri="{FF2B5EF4-FFF2-40B4-BE49-F238E27FC236}">
                <a16:creationId xmlns:a16="http://schemas.microsoft.com/office/drawing/2014/main" id="{BE40B485-E7E1-4B99-AD3E-970D41EFE54A}"/>
              </a:ext>
            </a:extLst>
          </p:cNvPr>
          <p:cNvPicPr>
            <a:picLocks noChangeAspect="1"/>
          </p:cNvPicPr>
          <p:nvPr/>
        </p:nvPicPr>
        <p:blipFill>
          <a:blip r:embed="rId2"/>
          <a:stretch>
            <a:fillRect/>
          </a:stretch>
        </p:blipFill>
        <p:spPr>
          <a:xfrm>
            <a:off x="927650" y="1386739"/>
            <a:ext cx="10309187" cy="4948363"/>
          </a:xfrm>
          <a:prstGeom prst="rect">
            <a:avLst/>
          </a:prstGeom>
        </p:spPr>
      </p:pic>
    </p:spTree>
    <p:extLst>
      <p:ext uri="{BB962C8B-B14F-4D97-AF65-F5344CB8AC3E}">
        <p14:creationId xmlns:p14="http://schemas.microsoft.com/office/powerpoint/2010/main" val="2225622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033DB9-C466-4729-8E21-BEAFD3E928F3}"/>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LINEAR REGRESSION</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28BC5482-D63F-4930-810F-6E9BE99C94EF}"/>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A95B5FC-A466-4AE5-B72F-0CB72FFA5239}"/>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CF2F70-A58B-4EBB-AEA3-471222D4A726}"/>
              </a:ext>
            </a:extLst>
          </p:cNvPr>
          <p:cNvSpPr txBox="1"/>
          <p:nvPr/>
        </p:nvSpPr>
        <p:spPr>
          <a:xfrm>
            <a:off x="228600" y="567034"/>
            <a:ext cx="11449878" cy="369332"/>
          </a:xfrm>
          <a:prstGeom prst="rect">
            <a:avLst/>
          </a:prstGeom>
          <a:noFill/>
        </p:spPr>
        <p:txBody>
          <a:bodyPr wrap="square" rtlCol="0">
            <a:spAutoFit/>
          </a:bodyPr>
          <a:lstStyle/>
          <a:p>
            <a:r>
              <a:rPr lang="en-US" b="1" dirty="0"/>
              <a:t>Linear Regression for an Outfield Player</a:t>
            </a:r>
          </a:p>
        </p:txBody>
      </p:sp>
      <p:pic>
        <p:nvPicPr>
          <p:cNvPr id="8" name="Picture 7" descr="A close up of a map&#10;&#10;Description automatically generated">
            <a:extLst>
              <a:ext uri="{FF2B5EF4-FFF2-40B4-BE49-F238E27FC236}">
                <a16:creationId xmlns:a16="http://schemas.microsoft.com/office/drawing/2014/main" id="{B25BA542-F5CE-49E0-9062-483543EE3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6366"/>
            <a:ext cx="12192000" cy="6033523"/>
          </a:xfrm>
          <a:prstGeom prst="rect">
            <a:avLst/>
          </a:prstGeom>
        </p:spPr>
      </p:pic>
    </p:spTree>
    <p:extLst>
      <p:ext uri="{BB962C8B-B14F-4D97-AF65-F5344CB8AC3E}">
        <p14:creationId xmlns:p14="http://schemas.microsoft.com/office/powerpoint/2010/main" val="900357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18201D-82E7-4024-A0F5-9DB7B5A4B203}"/>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LINEAR REGRESSION</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6F5BE029-0A81-4CCD-BFBD-5A559D9D3209}"/>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799E997-F5B1-407F-8198-F24CB8707A40}"/>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E32A744-D307-471A-BB73-9C5D0A592271}"/>
              </a:ext>
            </a:extLst>
          </p:cNvPr>
          <p:cNvSpPr txBox="1"/>
          <p:nvPr/>
        </p:nvSpPr>
        <p:spPr>
          <a:xfrm>
            <a:off x="228600" y="567034"/>
            <a:ext cx="11449878" cy="646331"/>
          </a:xfrm>
          <a:prstGeom prst="rect">
            <a:avLst/>
          </a:prstGeom>
          <a:noFill/>
        </p:spPr>
        <p:txBody>
          <a:bodyPr wrap="square" rtlCol="0">
            <a:spAutoFit/>
          </a:bodyPr>
          <a:lstStyle/>
          <a:p>
            <a:endParaRPr lang="en-US" b="1" dirty="0"/>
          </a:p>
          <a:p>
            <a:r>
              <a:rPr lang="en-US" b="1" dirty="0"/>
              <a:t>Linear Regression for a Goalkeeper</a:t>
            </a:r>
          </a:p>
        </p:txBody>
      </p:sp>
      <p:sp>
        <p:nvSpPr>
          <p:cNvPr id="7" name="TextBox 6">
            <a:extLst>
              <a:ext uri="{FF2B5EF4-FFF2-40B4-BE49-F238E27FC236}">
                <a16:creationId xmlns:a16="http://schemas.microsoft.com/office/drawing/2014/main" id="{6FA0665A-BE49-498D-915E-9CC83BED75F8}"/>
              </a:ext>
            </a:extLst>
          </p:cNvPr>
          <p:cNvSpPr txBox="1"/>
          <p:nvPr/>
        </p:nvSpPr>
        <p:spPr>
          <a:xfrm>
            <a:off x="371061" y="1257500"/>
            <a:ext cx="11449878" cy="1477328"/>
          </a:xfrm>
          <a:prstGeom prst="rect">
            <a:avLst/>
          </a:prstGeom>
          <a:noFill/>
        </p:spPr>
        <p:txBody>
          <a:bodyPr wrap="square" rtlCol="0">
            <a:spAutoFit/>
          </a:bodyPr>
          <a:lstStyle/>
          <a:p>
            <a:r>
              <a:rPr lang="en-US" dirty="0"/>
              <a:t>As we have modeled two different models for an Outfield Player an another for a Goalkeeper, this model concentrates on Goalkeeper’s value. </a:t>
            </a:r>
          </a:p>
          <a:p>
            <a:r>
              <a:rPr lang="en-US" dirty="0"/>
              <a:t>This is because there are some features/variables which applicable only to Goalkeepers.</a:t>
            </a:r>
          </a:p>
          <a:p>
            <a:endParaRPr lang="en-US" dirty="0"/>
          </a:p>
          <a:p>
            <a:r>
              <a:rPr lang="en-US" dirty="0"/>
              <a:t>After executing the multiple linear regression models, this is the best linear regression model</a:t>
            </a:r>
          </a:p>
        </p:txBody>
      </p:sp>
      <p:sp>
        <p:nvSpPr>
          <p:cNvPr id="8" name="Rectangle 1">
            <a:extLst>
              <a:ext uri="{FF2B5EF4-FFF2-40B4-BE49-F238E27FC236}">
                <a16:creationId xmlns:a16="http://schemas.microsoft.com/office/drawing/2014/main" id="{E367031F-F9B5-4AD0-84CB-06A75A63368D}"/>
              </a:ext>
            </a:extLst>
          </p:cNvPr>
          <p:cNvSpPr>
            <a:spLocks noChangeArrowheads="1"/>
          </p:cNvSpPr>
          <p:nvPr/>
        </p:nvSpPr>
        <p:spPr bwMode="auto">
          <a:xfrm>
            <a:off x="546652" y="2983146"/>
            <a:ext cx="8332304"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olas" panose="020B0609020204030204" pitchFamily="49" charset="0"/>
              </a:rPr>
              <a:t>Call: </a:t>
            </a:r>
            <a:r>
              <a:rPr kumimoji="0" lang="en-US" altLang="en-US" sz="1200" b="0" i="0" u="none" strike="noStrike" cap="none" normalizeH="0" baseline="0" dirty="0" err="1">
                <a:ln>
                  <a:noFill/>
                </a:ln>
                <a:solidFill>
                  <a:srgbClr val="000000"/>
                </a:solidFill>
                <a:effectLst/>
                <a:latin typeface="Consolas" panose="020B0609020204030204" pitchFamily="49" charset="0"/>
              </a:rPr>
              <a:t>lm</a:t>
            </a:r>
            <a:r>
              <a:rPr kumimoji="0" lang="en-US" altLang="en-US" sz="1200" b="0" i="0" u="none" strike="noStrike" cap="none" normalizeH="0" baseline="0" dirty="0">
                <a:ln>
                  <a:noFill/>
                </a:ln>
                <a:solidFill>
                  <a:srgbClr val="000000"/>
                </a:solidFill>
                <a:effectLst/>
                <a:latin typeface="Consolas" panose="020B0609020204030204" pitchFamily="49" charset="0"/>
              </a:rPr>
              <a:t>(formula = Value ~ </a:t>
            </a:r>
            <a:r>
              <a:rPr kumimoji="0" lang="en-US" altLang="en-US" sz="1200" b="0" i="0" u="none" strike="noStrike" cap="none" normalizeH="0" baseline="0" dirty="0" err="1">
                <a:ln>
                  <a:noFill/>
                </a:ln>
                <a:solidFill>
                  <a:srgbClr val="000000"/>
                </a:solidFill>
                <a:effectLst/>
                <a:latin typeface="Consolas" panose="020B0609020204030204" pitchFamily="49" charset="0"/>
              </a:rPr>
              <a:t>Release.Clause</a:t>
            </a:r>
            <a:r>
              <a:rPr kumimoji="0" lang="en-US" altLang="en-US" sz="1200" b="0" i="0" u="none" strike="noStrike" cap="none" normalizeH="0" baseline="0" dirty="0">
                <a:ln>
                  <a:noFill/>
                </a:ln>
                <a:solidFill>
                  <a:srgbClr val="000000"/>
                </a:solidFill>
                <a:effectLst/>
                <a:latin typeface="Consolas" panose="020B0609020204030204" pitchFamily="49" charset="0"/>
              </a:rPr>
              <a:t> + Forward + Midfield + Defense + Height + Weight + </a:t>
            </a:r>
            <a:r>
              <a:rPr kumimoji="0" lang="en-US" altLang="en-US" sz="1200" b="0" i="0" u="none" strike="noStrike" cap="none" normalizeH="0" baseline="0" dirty="0" err="1">
                <a:ln>
                  <a:noFill/>
                </a:ln>
                <a:solidFill>
                  <a:srgbClr val="000000"/>
                </a:solidFill>
                <a:effectLst/>
                <a:latin typeface="Consolas" panose="020B0609020204030204" pitchFamily="49" charset="0"/>
              </a:rPr>
              <a:t>GKDiving</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rPr>
              <a:t>GKHandling</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rPr>
              <a:t>GKKicking</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rPr>
              <a:t>GKPositioning</a:t>
            </a:r>
            <a:r>
              <a:rPr kumimoji="0" lang="en-US" altLang="en-US" sz="1200" b="0" i="0" u="none" strike="noStrike" cap="none" normalizeH="0" baseline="0" dirty="0">
                <a:ln>
                  <a:noFill/>
                </a:ln>
                <a:solidFill>
                  <a:srgbClr val="000000"/>
                </a:solidFill>
                <a:effectLst/>
                <a:latin typeface="Consolas" panose="020B0609020204030204" pitchFamily="49" charset="0"/>
              </a:rPr>
              <a:t> + </a:t>
            </a:r>
            <a:r>
              <a:rPr kumimoji="0" lang="en-US" altLang="en-US" sz="1200" b="0" i="0" u="none" strike="noStrike" cap="none" normalizeH="0" baseline="0" dirty="0" err="1">
                <a:ln>
                  <a:noFill/>
                </a:ln>
                <a:solidFill>
                  <a:srgbClr val="000000"/>
                </a:solidFill>
                <a:effectLst/>
                <a:latin typeface="Consolas" panose="020B0609020204030204" pitchFamily="49" charset="0"/>
              </a:rPr>
              <a:t>GKReflexes</a:t>
            </a:r>
            <a:r>
              <a:rPr kumimoji="0" lang="en-US" altLang="en-US" sz="1200" b="0" i="0" u="none" strike="noStrike" cap="none" normalizeH="0" baseline="0" dirty="0">
                <a:ln>
                  <a:noFill/>
                </a:ln>
                <a:solidFill>
                  <a:srgbClr val="000000"/>
                </a:solidFill>
                <a:effectLst/>
                <a:latin typeface="Consolas" panose="020B0609020204030204" pitchFamily="49" charset="0"/>
              </a:rPr>
              <a:t>, data = fifasample2) </a:t>
            </a:r>
            <a:r>
              <a:rPr kumimoji="0" lang="en-US" altLang="en-US" b="0" i="0" u="none" strike="noStrike" cap="none" normalizeH="0" baseline="0" dirty="0">
                <a:ln>
                  <a:noFill/>
                </a:ln>
                <a:solidFill>
                  <a:schemeClr val="tx1"/>
                </a:solidFill>
                <a:effectLst/>
              </a:rPr>
              <a:t/>
            </a:r>
            <a:br>
              <a:rPr kumimoji="0" lang="en-US" altLang="en-US" b="0" i="0" u="none" strike="noStrike" cap="none" normalizeH="0" baseline="0" dirty="0">
                <a:ln>
                  <a:noFill/>
                </a:ln>
                <a:solidFill>
                  <a:schemeClr val="tx1"/>
                </a:solidFill>
                <a:effectLst/>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071758E3-E8D6-4D1E-BB15-1F04AFAF3F15}"/>
              </a:ext>
            </a:extLst>
          </p:cNvPr>
          <p:cNvSpPr>
            <a:spLocks noChangeArrowheads="1"/>
          </p:cNvSpPr>
          <p:nvPr/>
        </p:nvSpPr>
        <p:spPr bwMode="auto">
          <a:xfrm>
            <a:off x="546652" y="3691032"/>
            <a:ext cx="925995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rgbClr val="000000"/>
                </a:solidFill>
                <a:effectLst/>
                <a:latin typeface="Consolas" panose="020B0609020204030204" pitchFamily="49" charset="0"/>
              </a:rPr>
              <a:t>Adjusted R-squared: 0.9749</a:t>
            </a:r>
            <a:r>
              <a:rPr kumimoji="0" lang="en-US" altLang="en-US" sz="2000" b="1" i="0" u="none" strike="noStrike" cap="none" normalizeH="0" baseline="0">
                <a:ln>
                  <a:noFill/>
                </a:ln>
                <a:solidFill>
                  <a:schemeClr val="tx1"/>
                </a:solidFill>
                <a:effectLst/>
              </a:rPr>
              <a:t> </a:t>
            </a:r>
            <a:endParaRPr kumimoji="0" lang="en-US" altLang="en-US" sz="3600" b="1"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4F2F670-0084-4AE9-8F2E-3CF24D2D955B}"/>
              </a:ext>
            </a:extLst>
          </p:cNvPr>
          <p:cNvSpPr>
            <a:spLocks noChangeArrowheads="1"/>
          </p:cNvSpPr>
          <p:nvPr/>
        </p:nvSpPr>
        <p:spPr bwMode="auto">
          <a:xfrm>
            <a:off x="586407" y="4200587"/>
            <a:ext cx="969727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Consolas" panose="020B0609020204030204" pitchFamily="49" charset="0"/>
              </a:rPr>
              <a:t>p-value: &lt; 2.2e-16</a:t>
            </a:r>
            <a:r>
              <a:rPr kumimoji="0" lang="en-US" altLang="en-US" sz="2000" b="1" i="0" u="none" strike="noStrike" cap="none" normalizeH="0" baseline="0" dirty="0">
                <a:ln>
                  <a:noFill/>
                </a:ln>
                <a:solidFill>
                  <a:schemeClr val="tx1"/>
                </a:solidFill>
                <a:effectLst/>
              </a:rPr>
              <a:t> </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3EEDD849-5367-498F-B864-9042C0173906}"/>
              </a:ext>
            </a:extLst>
          </p:cNvPr>
          <p:cNvSpPr>
            <a:spLocks noChangeArrowheads="1"/>
          </p:cNvSpPr>
          <p:nvPr/>
        </p:nvSpPr>
        <p:spPr bwMode="auto">
          <a:xfrm>
            <a:off x="546651" y="4892177"/>
            <a:ext cx="2885662"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FF"/>
                </a:solidFill>
                <a:effectLst/>
                <a:latin typeface="Consolas" panose="020B0609020204030204" pitchFamily="49" charset="0"/>
              </a:rPr>
              <a:t>&gt; AIC(firstreg2) </a:t>
            </a:r>
            <a:r>
              <a:rPr kumimoji="0" lang="en-US" altLang="en-US" sz="1400" b="1" i="0" u="none" strike="noStrike" cap="none" normalizeH="0" baseline="0" dirty="0">
                <a:ln>
                  <a:noFill/>
                </a:ln>
                <a:solidFill>
                  <a:srgbClr val="000000"/>
                </a:solidFill>
                <a:effectLst/>
                <a:latin typeface="Consolas" panose="020B0609020204030204" pitchFamily="49" charset="0"/>
              </a:rPr>
              <a:t>[1] 4460.31 </a:t>
            </a:r>
            <a:r>
              <a:rPr kumimoji="0" lang="en-US" altLang="en-US" sz="1400" b="1" i="0" u="none" strike="noStrike" cap="none" normalizeH="0" baseline="0" dirty="0">
                <a:ln>
                  <a:noFill/>
                </a:ln>
                <a:solidFill>
                  <a:srgbClr val="0000FF"/>
                </a:solidFill>
                <a:effectLst/>
                <a:latin typeface="Consolas" panose="020B0609020204030204" pitchFamily="49" charset="0"/>
              </a:rPr>
              <a:t>&gt; BIC(firstreg2) </a:t>
            </a:r>
            <a:r>
              <a:rPr kumimoji="0" lang="en-US" altLang="en-US" sz="1400" b="1" i="0" u="none" strike="noStrike" cap="none" normalizeH="0" baseline="0" dirty="0">
                <a:ln>
                  <a:noFill/>
                </a:ln>
                <a:solidFill>
                  <a:srgbClr val="000000"/>
                </a:solidFill>
                <a:effectLst/>
                <a:latin typeface="Consolas" panose="020B0609020204030204" pitchFamily="49" charset="0"/>
              </a:rPr>
              <a:t>[1] 4516.443</a:t>
            </a:r>
            <a:r>
              <a:rPr kumimoji="0" lang="en-US" altLang="en-US" sz="2000" b="1" i="0" u="none" strike="noStrike" cap="none" normalizeH="0" baseline="0" dirty="0">
                <a:ln>
                  <a:noFill/>
                </a:ln>
                <a:solidFill>
                  <a:schemeClr val="tx1"/>
                </a:solidFill>
                <a:effectLst/>
              </a:rPr>
              <a:t> </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74DF9352-830E-4EA2-A1ED-81CBFC3CBF5D}"/>
              </a:ext>
            </a:extLst>
          </p:cNvPr>
          <p:cNvPicPr>
            <a:picLocks noChangeAspect="1"/>
          </p:cNvPicPr>
          <p:nvPr/>
        </p:nvPicPr>
        <p:blipFill>
          <a:blip r:embed="rId2"/>
          <a:stretch>
            <a:fillRect/>
          </a:stretch>
        </p:blipFill>
        <p:spPr>
          <a:xfrm>
            <a:off x="6732105" y="3432447"/>
            <a:ext cx="5459896" cy="3407203"/>
          </a:xfrm>
          <a:prstGeom prst="rect">
            <a:avLst/>
          </a:prstGeom>
        </p:spPr>
      </p:pic>
    </p:spTree>
    <p:extLst>
      <p:ext uri="{BB962C8B-B14F-4D97-AF65-F5344CB8AC3E}">
        <p14:creationId xmlns:p14="http://schemas.microsoft.com/office/powerpoint/2010/main" val="3013438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18201D-82E7-4024-A0F5-9DB7B5A4B203}"/>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LINEAR REGRESSION</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6F5BE029-0A81-4CCD-BFBD-5A559D9D3209}"/>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799E997-F5B1-407F-8198-F24CB8707A40}"/>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E32A744-D307-471A-BB73-9C5D0A592271}"/>
              </a:ext>
            </a:extLst>
          </p:cNvPr>
          <p:cNvSpPr txBox="1"/>
          <p:nvPr/>
        </p:nvSpPr>
        <p:spPr>
          <a:xfrm>
            <a:off x="228600" y="567034"/>
            <a:ext cx="11449878" cy="369332"/>
          </a:xfrm>
          <a:prstGeom prst="rect">
            <a:avLst/>
          </a:prstGeom>
          <a:noFill/>
        </p:spPr>
        <p:txBody>
          <a:bodyPr wrap="square" rtlCol="0">
            <a:spAutoFit/>
          </a:bodyPr>
          <a:lstStyle/>
          <a:p>
            <a:r>
              <a:rPr lang="en-US" b="1" dirty="0"/>
              <a:t>Linear Regression for a Goalkeeper</a:t>
            </a:r>
          </a:p>
        </p:txBody>
      </p:sp>
      <p:pic>
        <p:nvPicPr>
          <p:cNvPr id="12" name="Picture 11" descr="A close up of a map&#10;&#10;Description automatically generated">
            <a:extLst>
              <a:ext uri="{FF2B5EF4-FFF2-40B4-BE49-F238E27FC236}">
                <a16:creationId xmlns:a16="http://schemas.microsoft.com/office/drawing/2014/main" id="{CAB2B4B4-BDBB-4D3B-AA13-4D5094117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1318"/>
            <a:ext cx="12192000" cy="5596182"/>
          </a:xfrm>
          <a:prstGeom prst="rect">
            <a:avLst/>
          </a:prstGeom>
        </p:spPr>
      </p:pic>
    </p:spTree>
    <p:extLst>
      <p:ext uri="{BB962C8B-B14F-4D97-AF65-F5344CB8AC3E}">
        <p14:creationId xmlns:p14="http://schemas.microsoft.com/office/powerpoint/2010/main" val="389201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LASSO REGRESSION</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71061" y="836656"/>
            <a:ext cx="11449878" cy="1200329"/>
          </a:xfrm>
          <a:prstGeom prst="rect">
            <a:avLst/>
          </a:prstGeom>
          <a:noFill/>
        </p:spPr>
        <p:txBody>
          <a:bodyPr wrap="square" rtlCol="0">
            <a:spAutoFit/>
          </a:bodyPr>
          <a:lstStyle/>
          <a:p>
            <a:r>
              <a:rPr lang="en-US" dirty="0"/>
              <a:t>LASSO performs regularization and variable selection on a given model by shrinking less relevant predictors to zero. </a:t>
            </a:r>
            <a:endParaRPr lang="en-US" b="1" dirty="0"/>
          </a:p>
          <a:p>
            <a:r>
              <a:rPr lang="en-US" dirty="0"/>
              <a:t>The best fit model is with the minimum value of lambda which is 0.01995262.</a:t>
            </a:r>
          </a:p>
          <a:p>
            <a:r>
              <a:rPr lang="en-US" dirty="0"/>
              <a:t>The second plot indicates that the cross validation curve. The beta matrix results show that some coefficients have shrunk to zero. </a:t>
            </a:r>
          </a:p>
        </p:txBody>
      </p:sp>
      <p:pic>
        <p:nvPicPr>
          <p:cNvPr id="7" name="Picture 6" descr="Rplot">
            <a:extLst>
              <a:ext uri="{FF2B5EF4-FFF2-40B4-BE49-F238E27FC236}">
                <a16:creationId xmlns:a16="http://schemas.microsoft.com/office/drawing/2014/main" id="{D577D5F4-6E44-924C-A118-C807060429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7650" y="2337228"/>
            <a:ext cx="2581420" cy="2131407"/>
          </a:xfrm>
          <a:prstGeom prst="rect">
            <a:avLst/>
          </a:prstGeom>
          <a:noFill/>
          <a:ln>
            <a:noFill/>
          </a:ln>
        </p:spPr>
      </p:pic>
      <p:pic>
        <p:nvPicPr>
          <p:cNvPr id="8" name="Picture 7" descr="Rplot01">
            <a:extLst>
              <a:ext uri="{FF2B5EF4-FFF2-40B4-BE49-F238E27FC236}">
                <a16:creationId xmlns:a16="http://schemas.microsoft.com/office/drawing/2014/main" id="{4C077618-8EAF-9748-BAA4-C62DBF48A44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45972" y="4329617"/>
            <a:ext cx="2581420" cy="2005485"/>
          </a:xfrm>
          <a:prstGeom prst="rect">
            <a:avLst/>
          </a:prstGeom>
          <a:noFill/>
          <a:ln>
            <a:noFill/>
          </a:ln>
        </p:spPr>
      </p:pic>
      <p:pic>
        <p:nvPicPr>
          <p:cNvPr id="9" name="Picture 8" descr="Rplot02">
            <a:extLst>
              <a:ext uri="{FF2B5EF4-FFF2-40B4-BE49-F238E27FC236}">
                <a16:creationId xmlns:a16="http://schemas.microsoft.com/office/drawing/2014/main" id="{A8B5C824-870C-D743-8496-18182AA5BF9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31196" y="2304560"/>
            <a:ext cx="2581420" cy="2040176"/>
          </a:xfrm>
          <a:prstGeom prst="rect">
            <a:avLst/>
          </a:prstGeom>
          <a:noFill/>
          <a:ln>
            <a:noFill/>
          </a:ln>
        </p:spPr>
      </p:pic>
      <p:pic>
        <p:nvPicPr>
          <p:cNvPr id="10" name="Picture 9" descr="Rplot03">
            <a:extLst>
              <a:ext uri="{FF2B5EF4-FFF2-40B4-BE49-F238E27FC236}">
                <a16:creationId xmlns:a16="http://schemas.microsoft.com/office/drawing/2014/main" id="{416B3CEB-5B58-5B47-AB02-E822BA1E8A5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931196" y="4344736"/>
            <a:ext cx="2581420" cy="2006672"/>
          </a:xfrm>
          <a:prstGeom prst="rect">
            <a:avLst/>
          </a:prstGeom>
          <a:noFill/>
          <a:ln>
            <a:noFill/>
          </a:ln>
        </p:spPr>
      </p:pic>
      <p:sp>
        <p:nvSpPr>
          <p:cNvPr id="2" name="TextBox 1">
            <a:extLst>
              <a:ext uri="{FF2B5EF4-FFF2-40B4-BE49-F238E27FC236}">
                <a16:creationId xmlns:a16="http://schemas.microsoft.com/office/drawing/2014/main" id="{98E0CEE2-08F1-7C46-8407-8FC36444FBCD}"/>
              </a:ext>
            </a:extLst>
          </p:cNvPr>
          <p:cNvSpPr txBox="1"/>
          <p:nvPr/>
        </p:nvSpPr>
        <p:spPr>
          <a:xfrm>
            <a:off x="1204294" y="2006439"/>
            <a:ext cx="2464776" cy="276999"/>
          </a:xfrm>
          <a:prstGeom prst="rect">
            <a:avLst/>
          </a:prstGeom>
          <a:noFill/>
        </p:spPr>
        <p:txBody>
          <a:bodyPr wrap="square" rtlCol="0">
            <a:spAutoFit/>
          </a:bodyPr>
          <a:lstStyle/>
          <a:p>
            <a:pPr algn="ctr"/>
            <a:r>
              <a:rPr lang="en-US" sz="1200" dirty="0"/>
              <a:t>All players excluding Goalkeeper</a:t>
            </a:r>
          </a:p>
        </p:txBody>
      </p:sp>
      <p:sp>
        <p:nvSpPr>
          <p:cNvPr id="11" name="TextBox 10">
            <a:extLst>
              <a:ext uri="{FF2B5EF4-FFF2-40B4-BE49-F238E27FC236}">
                <a16:creationId xmlns:a16="http://schemas.microsoft.com/office/drawing/2014/main" id="{495C5E1E-04ED-164D-BFE3-54EFDD62CC85}"/>
              </a:ext>
            </a:extLst>
          </p:cNvPr>
          <p:cNvSpPr txBox="1"/>
          <p:nvPr/>
        </p:nvSpPr>
        <p:spPr>
          <a:xfrm>
            <a:off x="3727392" y="2006438"/>
            <a:ext cx="2464776" cy="276999"/>
          </a:xfrm>
          <a:prstGeom prst="rect">
            <a:avLst/>
          </a:prstGeom>
          <a:noFill/>
        </p:spPr>
        <p:txBody>
          <a:bodyPr wrap="square" rtlCol="0">
            <a:spAutoFit/>
          </a:bodyPr>
          <a:lstStyle/>
          <a:p>
            <a:pPr algn="ctr"/>
            <a:r>
              <a:rPr lang="en-US" sz="1200" dirty="0"/>
              <a:t>Goalkeeper</a:t>
            </a:r>
          </a:p>
        </p:txBody>
      </p:sp>
      <p:graphicFrame>
        <p:nvGraphicFramePr>
          <p:cNvPr id="14" name="Table 13">
            <a:extLst>
              <a:ext uri="{FF2B5EF4-FFF2-40B4-BE49-F238E27FC236}">
                <a16:creationId xmlns:a16="http://schemas.microsoft.com/office/drawing/2014/main" id="{F45447B0-E055-F04D-9FD4-67A63DC0A45B}"/>
              </a:ext>
            </a:extLst>
          </p:cNvPr>
          <p:cNvGraphicFramePr>
            <a:graphicFrameLocks noGrp="1"/>
          </p:cNvGraphicFramePr>
          <p:nvPr/>
        </p:nvGraphicFramePr>
        <p:xfrm>
          <a:off x="6454294" y="1992171"/>
          <a:ext cx="5687093" cy="2847834"/>
        </p:xfrm>
        <a:graphic>
          <a:graphicData uri="http://schemas.openxmlformats.org/drawingml/2006/table">
            <a:tbl>
              <a:tblPr>
                <a:tableStyleId>{5C22544A-7EE6-4342-B048-85BDC9FD1C3A}</a:tableStyleId>
              </a:tblPr>
              <a:tblGrid>
                <a:gridCol w="1419595">
                  <a:extLst>
                    <a:ext uri="{9D8B030D-6E8A-4147-A177-3AD203B41FA5}">
                      <a16:colId xmlns:a16="http://schemas.microsoft.com/office/drawing/2014/main" val="260249290"/>
                    </a:ext>
                  </a:extLst>
                </a:gridCol>
                <a:gridCol w="583515">
                  <a:extLst>
                    <a:ext uri="{9D8B030D-6E8A-4147-A177-3AD203B41FA5}">
                      <a16:colId xmlns:a16="http://schemas.microsoft.com/office/drawing/2014/main" val="2285474496"/>
                    </a:ext>
                  </a:extLst>
                </a:gridCol>
                <a:gridCol w="1219285">
                  <a:extLst>
                    <a:ext uri="{9D8B030D-6E8A-4147-A177-3AD203B41FA5}">
                      <a16:colId xmlns:a16="http://schemas.microsoft.com/office/drawing/2014/main" val="2446131961"/>
                    </a:ext>
                  </a:extLst>
                </a:gridCol>
                <a:gridCol w="583515">
                  <a:extLst>
                    <a:ext uri="{9D8B030D-6E8A-4147-A177-3AD203B41FA5}">
                      <a16:colId xmlns:a16="http://schemas.microsoft.com/office/drawing/2014/main" val="974220722"/>
                    </a:ext>
                  </a:extLst>
                </a:gridCol>
                <a:gridCol w="1297668">
                  <a:extLst>
                    <a:ext uri="{9D8B030D-6E8A-4147-A177-3AD203B41FA5}">
                      <a16:colId xmlns:a16="http://schemas.microsoft.com/office/drawing/2014/main" val="2313486963"/>
                    </a:ext>
                  </a:extLst>
                </a:gridCol>
                <a:gridCol w="583515">
                  <a:extLst>
                    <a:ext uri="{9D8B030D-6E8A-4147-A177-3AD203B41FA5}">
                      <a16:colId xmlns:a16="http://schemas.microsoft.com/office/drawing/2014/main" val="605181924"/>
                    </a:ext>
                  </a:extLst>
                </a:gridCol>
              </a:tblGrid>
              <a:tr h="178047">
                <a:tc gridSpan="6">
                  <a:txBody>
                    <a:bodyPr/>
                    <a:lstStyle/>
                    <a:p>
                      <a:pPr algn="ctr" fontAlgn="ctr"/>
                      <a:r>
                        <a:rPr lang="en-US" sz="1100" u="none" strike="noStrike">
                          <a:effectLst/>
                        </a:rPr>
                        <a:t>35 x 1 sparse Matrix of class "dgCMatrix"</a:t>
                      </a:r>
                      <a:endParaRPr lang="en-US" sz="1100" b="0" i="0" u="none" strike="noStrike">
                        <a:solidFill>
                          <a:srgbClr val="1F3864"/>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3387150"/>
                  </a:ext>
                </a:extLst>
              </a:tr>
              <a:tr h="178047">
                <a:tc gridSpan="6">
                  <a:txBody>
                    <a:bodyPr/>
                    <a:lstStyle/>
                    <a:p>
                      <a:pPr algn="ctr" fontAlgn="ctr"/>
                      <a:r>
                        <a:rPr lang="en-US" sz="1100" u="none" strike="noStrike">
                          <a:effectLst/>
                        </a:rPr>
                        <a:t>                          s0</a:t>
                      </a:r>
                      <a:endParaRPr lang="en-US" sz="1100" b="0" i="0" u="none" strike="noStrike">
                        <a:solidFill>
                          <a:srgbClr val="1F3864"/>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7948246"/>
                  </a:ext>
                </a:extLst>
              </a:tr>
              <a:tr h="178047">
                <a:tc>
                  <a:txBody>
                    <a:bodyPr/>
                    <a:lstStyle/>
                    <a:p>
                      <a:pPr algn="l" fontAlgn="ctr"/>
                      <a:r>
                        <a:rPr lang="en-US" sz="1100" u="none" strike="noStrike">
                          <a:effectLst/>
                        </a:rPr>
                        <a:t>Height</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Agility</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Marking</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9409644"/>
                  </a:ext>
                </a:extLst>
              </a:tr>
              <a:tr h="178047">
                <a:tc>
                  <a:txBody>
                    <a:bodyPr/>
                    <a:lstStyle/>
                    <a:p>
                      <a:pPr algn="l" fontAlgn="ctr"/>
                      <a:r>
                        <a:rPr lang="en-US" sz="1100" u="none" strike="noStrike">
                          <a:effectLst/>
                        </a:rPr>
                        <a:t>Weight</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Reactions</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4.24E-03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StandingTackle</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33070173"/>
                  </a:ext>
                </a:extLst>
              </a:tr>
              <a:tr h="178047">
                <a:tc>
                  <a:txBody>
                    <a:bodyPr/>
                    <a:lstStyle/>
                    <a:p>
                      <a:pPr algn="l" fontAlgn="ctr"/>
                      <a:r>
                        <a:rPr lang="en-US" sz="1100" u="none" strike="noStrike">
                          <a:effectLst/>
                        </a:rPr>
                        <a:t>Crossing</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Balance</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SlidingTackle</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7881310"/>
                  </a:ext>
                </a:extLst>
              </a:tr>
              <a:tr h="178047">
                <a:tc>
                  <a:txBody>
                    <a:bodyPr/>
                    <a:lstStyle/>
                    <a:p>
                      <a:pPr algn="l" fontAlgn="ctr"/>
                      <a:r>
                        <a:rPr lang="en-US" sz="1100" u="none" strike="noStrike">
                          <a:effectLst/>
                        </a:rPr>
                        <a:t>Finishing</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ShotPower</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1.25E-03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Release.Clause</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4.90E-01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3037742"/>
                  </a:ext>
                </a:extLst>
              </a:tr>
              <a:tr h="178047">
                <a:tc>
                  <a:txBody>
                    <a:bodyPr/>
                    <a:lstStyle/>
                    <a:p>
                      <a:pPr algn="l" fontAlgn="ctr"/>
                      <a:r>
                        <a:rPr lang="en-US" sz="1100" u="none" strike="noStrike">
                          <a:effectLst/>
                        </a:rPr>
                        <a:t>HeadingAccuracy</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2.89E-03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Jumping</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Forward</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2.57E-03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4196489"/>
                  </a:ext>
                </a:extLst>
              </a:tr>
              <a:tr h="178047">
                <a:tc>
                  <a:txBody>
                    <a:bodyPr/>
                    <a:lstStyle/>
                    <a:p>
                      <a:pPr algn="l" fontAlgn="ctr"/>
                      <a:r>
                        <a:rPr lang="en-US" sz="1100" u="none" strike="noStrike">
                          <a:effectLst/>
                        </a:rPr>
                        <a:t>ShortPassing</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Stamina</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4.65E-03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Midfield</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1.58E-08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41631265"/>
                  </a:ext>
                </a:extLst>
              </a:tr>
              <a:tr h="178047">
                <a:tc>
                  <a:txBody>
                    <a:bodyPr/>
                    <a:lstStyle/>
                    <a:p>
                      <a:pPr algn="l" fontAlgn="ctr"/>
                      <a:r>
                        <a:rPr lang="en-US" sz="1100" u="none" strike="noStrike">
                          <a:effectLst/>
                        </a:rPr>
                        <a:t>Volleys</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9.61E-04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Strength</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1.45E-03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Defense</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r" fontAlgn="b"/>
                      <a:r>
                        <a:rPr lang="en-US" sz="1200" u="none" strike="noStrike">
                          <a:effectLst/>
                        </a:rPr>
                        <a:t>9.78E-03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6963314"/>
                  </a:ext>
                </a:extLst>
              </a:tr>
              <a:tr h="178047">
                <a:tc>
                  <a:txBody>
                    <a:bodyPr/>
                    <a:lstStyle/>
                    <a:p>
                      <a:pPr algn="l" fontAlgn="ctr"/>
                      <a:r>
                        <a:rPr lang="en-US" sz="1100" u="none" strike="noStrike">
                          <a:effectLst/>
                        </a:rPr>
                        <a:t>Dribbling</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dirty="0" err="1">
                          <a:effectLst/>
                        </a:rPr>
                        <a:t>LongShots</a:t>
                      </a:r>
                      <a:endParaRPr lang="en-US" sz="1100" b="0" i="0" u="none" strike="noStrike" dirty="0">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Vision</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979404"/>
                  </a:ext>
                </a:extLst>
              </a:tr>
              <a:tr h="178047">
                <a:tc>
                  <a:txBody>
                    <a:bodyPr/>
                    <a:lstStyle/>
                    <a:p>
                      <a:pPr algn="l" fontAlgn="ctr"/>
                      <a:r>
                        <a:rPr lang="en-US" sz="1100" u="none" strike="noStrike">
                          <a:effectLst/>
                        </a:rPr>
                        <a:t>Curve</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Aggression</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Penalties</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9529030"/>
                  </a:ext>
                </a:extLst>
              </a:tr>
              <a:tr h="178047">
                <a:tc>
                  <a:txBody>
                    <a:bodyPr/>
                    <a:lstStyle/>
                    <a:p>
                      <a:pPr algn="l" fontAlgn="ctr"/>
                      <a:r>
                        <a:rPr lang="en-US" sz="1100" u="none" strike="noStrike">
                          <a:effectLst/>
                        </a:rPr>
                        <a:t>FKAccuracy</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Interceptions</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Composure</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3595114"/>
                  </a:ext>
                </a:extLst>
              </a:tr>
              <a:tr h="178047">
                <a:tc>
                  <a:txBody>
                    <a:bodyPr/>
                    <a:lstStyle/>
                    <a:p>
                      <a:pPr algn="l" fontAlgn="ctr"/>
                      <a:r>
                        <a:rPr lang="en-US" sz="1100" u="none" strike="noStrike">
                          <a:effectLst/>
                        </a:rPr>
                        <a:t>LongPassing</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Positioning</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SprintSpeed</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72727774"/>
                  </a:ext>
                </a:extLst>
              </a:tr>
              <a:tr h="178047">
                <a:tc>
                  <a:txBody>
                    <a:bodyPr/>
                    <a:lstStyle/>
                    <a:p>
                      <a:pPr algn="l" fontAlgn="ctr"/>
                      <a:r>
                        <a:rPr lang="en-US" sz="1100" u="none" strike="noStrike">
                          <a:effectLst/>
                        </a:rPr>
                        <a:t>BallControl</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ctr"/>
                      <a:r>
                        <a:rPr lang="en-US" sz="1100" u="none" strike="noStrike">
                          <a:effectLst/>
                        </a:rPr>
                        <a:t>Acceleration</a:t>
                      </a:r>
                      <a:endParaRPr lang="en-US" sz="1100" b="0" i="0" u="none" strike="noStrike">
                        <a:solidFill>
                          <a:srgbClr val="1F3864"/>
                        </a:solidFill>
                        <a:effectLst/>
                        <a:latin typeface="Calibri" panose="020F0502020204030204" pitchFamily="34" charset="0"/>
                      </a:endParaRPr>
                    </a:p>
                  </a:txBody>
                  <a:tcPr marL="342900" marR="9525" marT="9525" marB="0" anchor="ctr"/>
                </a:tc>
                <a:tc>
                  <a:txBody>
                    <a:bodyPr/>
                    <a:lstStyle/>
                    <a:p>
                      <a:pPr algn="l"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3801292"/>
                  </a:ext>
                </a:extLst>
              </a:tr>
            </a:tbl>
          </a:graphicData>
        </a:graphic>
      </p:graphicFrame>
    </p:spTree>
    <p:extLst>
      <p:ext uri="{BB962C8B-B14F-4D97-AF65-F5344CB8AC3E}">
        <p14:creationId xmlns:p14="http://schemas.microsoft.com/office/powerpoint/2010/main" val="2663735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PRINCIPAL COMPONENT ANALYSIS</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9158068" y="522898"/>
            <a:ext cx="303393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295421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71061" y="836656"/>
            <a:ext cx="11449878" cy="646331"/>
          </a:xfrm>
          <a:prstGeom prst="rect">
            <a:avLst/>
          </a:prstGeom>
          <a:noFill/>
        </p:spPr>
        <p:txBody>
          <a:bodyPr wrap="square" rtlCol="0">
            <a:spAutoFit/>
          </a:bodyPr>
          <a:lstStyle/>
          <a:p>
            <a:r>
              <a:rPr lang="en-US" dirty="0"/>
              <a:t>In the below PCA analysis and model, PC1-PC4 explain 95% of the variability in dataset with a very high AIC and BIC. The plot between PC1 PC2 is overlapping and not showing separately identifiable clusters as well. </a:t>
            </a:r>
          </a:p>
        </p:txBody>
      </p:sp>
      <p:graphicFrame>
        <p:nvGraphicFramePr>
          <p:cNvPr id="16" name="Table 15">
            <a:extLst>
              <a:ext uri="{FF2B5EF4-FFF2-40B4-BE49-F238E27FC236}">
                <a16:creationId xmlns:a16="http://schemas.microsoft.com/office/drawing/2014/main" id="{F611F7D7-C20C-1641-98C8-DBC3D5CABE8B}"/>
              </a:ext>
            </a:extLst>
          </p:cNvPr>
          <p:cNvGraphicFramePr>
            <a:graphicFrameLocks noGrp="1"/>
          </p:cNvGraphicFramePr>
          <p:nvPr/>
        </p:nvGraphicFramePr>
        <p:xfrm>
          <a:off x="801858" y="1576298"/>
          <a:ext cx="7444855" cy="4719669"/>
        </p:xfrm>
        <a:graphic>
          <a:graphicData uri="http://schemas.openxmlformats.org/drawingml/2006/table">
            <a:tbl>
              <a:tblPr>
                <a:tableStyleId>{5C22544A-7EE6-4342-B048-85BDC9FD1C3A}</a:tableStyleId>
              </a:tblPr>
              <a:tblGrid>
                <a:gridCol w="676805">
                  <a:extLst>
                    <a:ext uri="{9D8B030D-6E8A-4147-A177-3AD203B41FA5}">
                      <a16:colId xmlns:a16="http://schemas.microsoft.com/office/drawing/2014/main" val="4244490418"/>
                    </a:ext>
                  </a:extLst>
                </a:gridCol>
                <a:gridCol w="676805">
                  <a:extLst>
                    <a:ext uri="{9D8B030D-6E8A-4147-A177-3AD203B41FA5}">
                      <a16:colId xmlns:a16="http://schemas.microsoft.com/office/drawing/2014/main" val="249168960"/>
                    </a:ext>
                  </a:extLst>
                </a:gridCol>
                <a:gridCol w="676805">
                  <a:extLst>
                    <a:ext uri="{9D8B030D-6E8A-4147-A177-3AD203B41FA5}">
                      <a16:colId xmlns:a16="http://schemas.microsoft.com/office/drawing/2014/main" val="495149993"/>
                    </a:ext>
                  </a:extLst>
                </a:gridCol>
                <a:gridCol w="676805">
                  <a:extLst>
                    <a:ext uri="{9D8B030D-6E8A-4147-A177-3AD203B41FA5}">
                      <a16:colId xmlns:a16="http://schemas.microsoft.com/office/drawing/2014/main" val="3579542127"/>
                    </a:ext>
                  </a:extLst>
                </a:gridCol>
                <a:gridCol w="676805">
                  <a:extLst>
                    <a:ext uri="{9D8B030D-6E8A-4147-A177-3AD203B41FA5}">
                      <a16:colId xmlns:a16="http://schemas.microsoft.com/office/drawing/2014/main" val="4107959714"/>
                    </a:ext>
                  </a:extLst>
                </a:gridCol>
                <a:gridCol w="676805">
                  <a:extLst>
                    <a:ext uri="{9D8B030D-6E8A-4147-A177-3AD203B41FA5}">
                      <a16:colId xmlns:a16="http://schemas.microsoft.com/office/drawing/2014/main" val="758943618"/>
                    </a:ext>
                  </a:extLst>
                </a:gridCol>
                <a:gridCol w="676805">
                  <a:extLst>
                    <a:ext uri="{9D8B030D-6E8A-4147-A177-3AD203B41FA5}">
                      <a16:colId xmlns:a16="http://schemas.microsoft.com/office/drawing/2014/main" val="2445029101"/>
                    </a:ext>
                  </a:extLst>
                </a:gridCol>
                <a:gridCol w="676805">
                  <a:extLst>
                    <a:ext uri="{9D8B030D-6E8A-4147-A177-3AD203B41FA5}">
                      <a16:colId xmlns:a16="http://schemas.microsoft.com/office/drawing/2014/main" val="1505357471"/>
                    </a:ext>
                  </a:extLst>
                </a:gridCol>
                <a:gridCol w="676805">
                  <a:extLst>
                    <a:ext uri="{9D8B030D-6E8A-4147-A177-3AD203B41FA5}">
                      <a16:colId xmlns:a16="http://schemas.microsoft.com/office/drawing/2014/main" val="145786930"/>
                    </a:ext>
                  </a:extLst>
                </a:gridCol>
                <a:gridCol w="676805">
                  <a:extLst>
                    <a:ext uri="{9D8B030D-6E8A-4147-A177-3AD203B41FA5}">
                      <a16:colId xmlns:a16="http://schemas.microsoft.com/office/drawing/2014/main" val="2846706992"/>
                    </a:ext>
                  </a:extLst>
                </a:gridCol>
                <a:gridCol w="676805">
                  <a:extLst>
                    <a:ext uri="{9D8B030D-6E8A-4147-A177-3AD203B41FA5}">
                      <a16:colId xmlns:a16="http://schemas.microsoft.com/office/drawing/2014/main" val="2767619627"/>
                    </a:ext>
                  </a:extLst>
                </a:gridCol>
              </a:tblGrid>
              <a:tr h="247093">
                <a:tc gridSpan="11">
                  <a:txBody>
                    <a:bodyPr/>
                    <a:lstStyle/>
                    <a:p>
                      <a:pPr algn="ctr" fontAlgn="ctr"/>
                      <a:r>
                        <a:rPr lang="en-US" sz="1000" u="none" strike="noStrike" dirty="0">
                          <a:effectLst/>
                        </a:rPr>
                        <a:t>Importance of components:</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026" marR="9026" marT="9026" marB="0" anchor="ct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026" marR="9026" marT="9026" marB="0"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026" marR="9026" marT="9026" marB="0" anchor="b"/>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9026" marR="9026" marT="9026" marB="0"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026" marR="9026" marT="9026" marB="0" anchor="b"/>
                </a:tc>
                <a:tc hMerge="1">
                  <a:txBody>
                    <a:bodyPr/>
                    <a:lstStyle/>
                    <a:p>
                      <a:pPr algn="l" fontAlgn="b"/>
                      <a:endParaRPr lang="en-US" sz="1100" b="0" i="0" u="none" strike="noStrike">
                        <a:solidFill>
                          <a:srgbClr val="000000"/>
                        </a:solidFill>
                        <a:effectLst/>
                        <a:latin typeface="Calibri" panose="020F0502020204030204" pitchFamily="34" charset="0"/>
                      </a:endParaRPr>
                    </a:p>
                  </a:txBody>
                  <a:tcPr marL="9026" marR="9026" marT="9026" marB="0"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026" marR="9026" marT="9026" marB="0"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026" marR="9026" marT="9026" marB="0"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026" marR="9026" marT="9026" marB="0"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026" marR="9026" marT="9026" marB="0" anchor="b"/>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712848779"/>
                  </a:ext>
                </a:extLst>
              </a:tr>
              <a:tr h="151616">
                <a:tc>
                  <a:txBody>
                    <a:bodyPr/>
                    <a:lstStyle/>
                    <a:p>
                      <a:pPr algn="l" fontAlgn="ctr"/>
                      <a:r>
                        <a:rPr lang="en-US" sz="1000" u="none" strike="noStrike">
                          <a:effectLst/>
                        </a:rPr>
                        <a:t> </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l" fontAlgn="b"/>
                      <a:r>
                        <a:rPr lang="en-US" sz="1100" u="none" strike="noStrike">
                          <a:effectLst/>
                        </a:rPr>
                        <a:t>PC1</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PC3</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PC4</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PC5</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PC7</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PC8</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PC9</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PC10</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2210496624"/>
                  </a:ext>
                </a:extLst>
              </a:tr>
              <a:tr h="247093">
                <a:tc>
                  <a:txBody>
                    <a:bodyPr/>
                    <a:lstStyle/>
                    <a:p>
                      <a:pPr algn="l" fontAlgn="ctr"/>
                      <a:r>
                        <a:rPr lang="en-US" sz="1000" u="none" strike="noStrike">
                          <a:effectLst/>
                        </a:rPr>
                        <a:t>Standard deviation</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4.9381</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1.54235</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1.33711</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0.98689</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0.94343</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0.49446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0.47804</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0.25055</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0.19451</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0.07008</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3671740557"/>
                  </a:ext>
                </a:extLst>
              </a:tr>
              <a:tr h="151616">
                <a:tc>
                  <a:txBody>
                    <a:bodyPr/>
                    <a:lstStyle/>
                    <a:p>
                      <a:pPr algn="l" fontAlgn="ctr"/>
                      <a:r>
                        <a:rPr lang="en-US" sz="1000" u="none" strike="noStrike" dirty="0">
                          <a:effectLst/>
                        </a:rPr>
                        <a:t>Proportion of Variance</a:t>
                      </a:r>
                      <a:endParaRPr lang="en-US" sz="1000" b="0" i="0" u="none" strike="noStrike" dirty="0">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0.7866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0.07674</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0.05767</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0.03142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0.02871</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0.00789</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0.00737</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0.00202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0.00122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0.00016</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1476754445"/>
                  </a:ext>
                </a:extLst>
              </a:tr>
              <a:tr h="247093">
                <a:tc>
                  <a:txBody>
                    <a:bodyPr/>
                    <a:lstStyle/>
                    <a:p>
                      <a:pPr algn="l" fontAlgn="ctr"/>
                      <a:r>
                        <a:rPr lang="en-US" sz="1000" u="none" strike="noStrike">
                          <a:effectLst/>
                        </a:rPr>
                        <a:t>Cumulative Proportion</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0.7866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0.86336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0.92103</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0.95245</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0.98116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0.98904</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0.99642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0.99844</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0.99966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0.99982</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846818646"/>
                  </a:ext>
                </a:extLst>
              </a:tr>
              <a:tr h="151616">
                <a:tc>
                  <a:txBody>
                    <a:bodyPr/>
                    <a:lstStyle/>
                    <a:p>
                      <a:pPr algn="l" fontAlgn="ctr"/>
                      <a:r>
                        <a:rPr lang="en-US" sz="1000" u="none" strike="noStrike">
                          <a:effectLst/>
                        </a:rPr>
                        <a:t> </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l" fontAlgn="b"/>
                      <a:r>
                        <a:rPr lang="en-US" sz="1100" u="none" strike="noStrike">
                          <a:effectLst/>
                        </a:rPr>
                        <a:t>PC11</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PC12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PC13</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PC14</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PC15</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PC17</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PC18</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PC19</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1090068114"/>
                  </a:ext>
                </a:extLst>
              </a:tr>
              <a:tr h="247093">
                <a:tc>
                  <a:txBody>
                    <a:bodyPr/>
                    <a:lstStyle/>
                    <a:p>
                      <a:pPr algn="l" fontAlgn="ctr"/>
                      <a:r>
                        <a:rPr lang="en-US" sz="1000" u="none" strike="noStrike">
                          <a:effectLst/>
                        </a:rPr>
                        <a:t>Standard deviation</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0.04557</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0.0379</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0.02968</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0.02632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0.02208</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4.88E-15</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784867589"/>
                  </a:ext>
                </a:extLst>
              </a:tr>
              <a:tr h="151616">
                <a:tc>
                  <a:txBody>
                    <a:bodyPr/>
                    <a:lstStyle/>
                    <a:p>
                      <a:pPr algn="l" fontAlgn="ctr"/>
                      <a:r>
                        <a:rPr lang="en-US" sz="1000" u="none" strike="noStrike" dirty="0">
                          <a:effectLst/>
                        </a:rPr>
                        <a:t>Proportion of Variance</a:t>
                      </a:r>
                      <a:endParaRPr lang="en-US" sz="1000" b="0" i="0" u="none" strike="noStrike" dirty="0">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0.00007</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0.00005</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0.00003</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0.00002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0.00002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759807434"/>
                  </a:ext>
                </a:extLst>
              </a:tr>
              <a:tr h="247093">
                <a:tc>
                  <a:txBody>
                    <a:bodyPr/>
                    <a:lstStyle/>
                    <a:p>
                      <a:pPr algn="l" fontAlgn="ctr"/>
                      <a:r>
                        <a:rPr lang="en-US" sz="1000" u="none" strike="noStrike">
                          <a:effectLst/>
                        </a:rPr>
                        <a:t>Cumulative Proportion</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0.99989</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0.99993</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0.99996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0.99998</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2571827335"/>
                  </a:ext>
                </a:extLst>
              </a:tr>
              <a:tr h="151616">
                <a:tc>
                  <a:txBody>
                    <a:bodyPr/>
                    <a:lstStyle/>
                    <a:p>
                      <a:pPr algn="l" fontAlgn="ctr"/>
                      <a:r>
                        <a:rPr lang="en-US" sz="1000" u="none" strike="noStrike">
                          <a:effectLst/>
                        </a:rPr>
                        <a:t> </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l" fontAlgn="b"/>
                      <a:r>
                        <a:rPr lang="en-US" sz="1100" u="none" strike="noStrike">
                          <a:effectLst/>
                        </a:rPr>
                        <a:t>PC20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PC21</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PC22</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PC23</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PC24</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PC25</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PC26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PC27</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1989808658"/>
                  </a:ext>
                </a:extLst>
              </a:tr>
              <a:tr h="247093">
                <a:tc>
                  <a:txBody>
                    <a:bodyPr/>
                    <a:lstStyle/>
                    <a:p>
                      <a:pPr algn="l" fontAlgn="ctr"/>
                      <a:r>
                        <a:rPr lang="en-US" sz="1000" u="none" strike="noStrike">
                          <a:effectLst/>
                        </a:rPr>
                        <a:t>Standard deviation</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54943874"/>
                  </a:ext>
                </a:extLst>
              </a:tr>
              <a:tr h="151616">
                <a:tc>
                  <a:txBody>
                    <a:bodyPr/>
                    <a:lstStyle/>
                    <a:p>
                      <a:pPr algn="l" fontAlgn="ctr"/>
                      <a:r>
                        <a:rPr lang="en-US" sz="1000" u="none" strike="noStrike" dirty="0">
                          <a:effectLst/>
                        </a:rPr>
                        <a:t>Proportion of Variance</a:t>
                      </a:r>
                      <a:endParaRPr lang="en-US" sz="1000" b="0" i="0" u="none" strike="noStrike" dirty="0">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2803031396"/>
                  </a:ext>
                </a:extLst>
              </a:tr>
              <a:tr h="247093">
                <a:tc>
                  <a:txBody>
                    <a:bodyPr/>
                    <a:lstStyle/>
                    <a:p>
                      <a:pPr algn="l" fontAlgn="ctr"/>
                      <a:r>
                        <a:rPr lang="en-US" sz="1000" u="none" strike="noStrike">
                          <a:effectLst/>
                        </a:rPr>
                        <a:t>Cumulative Proportion</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4127665062"/>
                  </a:ext>
                </a:extLst>
              </a:tr>
              <a:tr h="151616">
                <a:tc>
                  <a:txBody>
                    <a:bodyPr/>
                    <a:lstStyle/>
                    <a:p>
                      <a:pPr algn="l" fontAlgn="ctr"/>
                      <a:r>
                        <a:rPr lang="en-US" sz="1000" u="none" strike="noStrike">
                          <a:effectLst/>
                        </a:rPr>
                        <a:t> </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l" fontAlgn="b"/>
                      <a:r>
                        <a:rPr lang="en-US" sz="1100" u="none" strike="noStrike">
                          <a:effectLst/>
                        </a:rPr>
                        <a:t>PC28</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PC29</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PC30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PC31</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2304679997"/>
                  </a:ext>
                </a:extLst>
              </a:tr>
              <a:tr h="247093">
                <a:tc>
                  <a:txBody>
                    <a:bodyPr/>
                    <a:lstStyle/>
                    <a:p>
                      <a:pPr algn="l" fontAlgn="ctr"/>
                      <a:r>
                        <a:rPr lang="en-US" sz="1000" u="none" strike="noStrike">
                          <a:effectLst/>
                        </a:rPr>
                        <a:t>Standard deviation</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3.78E-16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3.73E-16</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893688857"/>
                  </a:ext>
                </a:extLst>
              </a:tr>
              <a:tr h="151616">
                <a:tc>
                  <a:txBody>
                    <a:bodyPr/>
                    <a:lstStyle/>
                    <a:p>
                      <a:pPr algn="l" fontAlgn="ctr"/>
                      <a:r>
                        <a:rPr lang="en-US" sz="1000" u="none" strike="noStrike" dirty="0">
                          <a:effectLst/>
                        </a:rPr>
                        <a:t>Proportion of Variance</a:t>
                      </a:r>
                      <a:endParaRPr lang="en-US" sz="1000" b="0" i="0" u="none" strike="noStrike" dirty="0">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0.00E+00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1016366317"/>
                  </a:ext>
                </a:extLst>
              </a:tr>
              <a:tr h="247093">
                <a:tc>
                  <a:txBody>
                    <a:bodyPr/>
                    <a:lstStyle/>
                    <a:p>
                      <a:pPr algn="l" fontAlgn="ctr"/>
                      <a:r>
                        <a:rPr lang="en-US" sz="1000" u="none" strike="noStrike">
                          <a:effectLst/>
                        </a:rPr>
                        <a:t>Cumulative Proportion</a:t>
                      </a:r>
                      <a:endParaRPr lang="en-US" sz="1000" b="0" i="0" u="none" strike="noStrike">
                        <a:solidFill>
                          <a:srgbClr val="1F3864"/>
                        </a:solidFill>
                        <a:effectLst/>
                        <a:latin typeface="Calibri" panose="020F0502020204030204" pitchFamily="34" charset="0"/>
                      </a:endParaRPr>
                    </a:p>
                  </a:txBody>
                  <a:tcPr marL="9026" marR="9026" marT="9026" marB="0" anchor="ctr"/>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r" fontAlgn="b"/>
                      <a:r>
                        <a:rPr lang="en-US" sz="1100" u="none" strike="noStrike">
                          <a:effectLst/>
                        </a:rPr>
                        <a:t>1.00E+00</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026" marR="9026" marT="9026"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026" marR="9026" marT="9026" marB="0" anchor="b"/>
                </a:tc>
                <a:extLst>
                  <a:ext uri="{0D108BD9-81ED-4DB2-BD59-A6C34878D82A}">
                    <a16:rowId xmlns:a16="http://schemas.microsoft.com/office/drawing/2014/main" val="3539905877"/>
                  </a:ext>
                </a:extLst>
              </a:tr>
            </a:tbl>
          </a:graphicData>
        </a:graphic>
      </p:graphicFrame>
      <p:sp>
        <p:nvSpPr>
          <p:cNvPr id="17" name="Rectangle 16">
            <a:extLst>
              <a:ext uri="{FF2B5EF4-FFF2-40B4-BE49-F238E27FC236}">
                <a16:creationId xmlns:a16="http://schemas.microsoft.com/office/drawing/2014/main" id="{F2CF2697-8814-3B40-8A0E-A6750BD82481}"/>
              </a:ext>
            </a:extLst>
          </p:cNvPr>
          <p:cNvSpPr/>
          <p:nvPr/>
        </p:nvSpPr>
        <p:spPr>
          <a:xfrm>
            <a:off x="8518459" y="1576298"/>
            <a:ext cx="1905701" cy="646331"/>
          </a:xfrm>
          <a:prstGeom prst="rect">
            <a:avLst/>
          </a:prstGeom>
        </p:spPr>
        <p:txBody>
          <a:bodyPr wrap="square">
            <a:spAutoFit/>
          </a:bodyPr>
          <a:lstStyle/>
          <a:p>
            <a:r>
              <a:rPr lang="en-US" dirty="0">
                <a:solidFill>
                  <a:srgbClr val="1F3864"/>
                </a:solidFill>
                <a:latin typeface="Calibri" panose="020F0502020204030204" pitchFamily="34" charset="0"/>
                <a:ea typeface="Times New Roman" panose="02020603050405020304" pitchFamily="18" charset="0"/>
                <a:cs typeface="Times New Roman" panose="02020603050405020304" pitchFamily="18" charset="0"/>
              </a:rPr>
              <a:t>&gt; AIC - 82587.34</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solidFill>
                  <a:srgbClr val="1F3864"/>
                </a:solidFill>
                <a:latin typeface="Calibri" panose="020F0502020204030204" pitchFamily="34" charset="0"/>
                <a:ea typeface="Times New Roman" panose="02020603050405020304" pitchFamily="18" charset="0"/>
                <a:cs typeface="Times New Roman" panose="02020603050405020304" pitchFamily="18" charset="0"/>
              </a:rPr>
              <a:t>&gt; BIC - 82633.4</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8" name="Picture 17" descr="A picture containing tree&#10;&#10;Description automatically generated">
            <a:extLst>
              <a:ext uri="{FF2B5EF4-FFF2-40B4-BE49-F238E27FC236}">
                <a16:creationId xmlns:a16="http://schemas.microsoft.com/office/drawing/2014/main" id="{9E898F25-41C2-7744-A92F-60A64552639E}"/>
              </a:ext>
            </a:extLst>
          </p:cNvPr>
          <p:cNvPicPr/>
          <p:nvPr/>
        </p:nvPicPr>
        <p:blipFill>
          <a:blip r:embed="rId2"/>
          <a:stretch>
            <a:fillRect/>
          </a:stretch>
        </p:blipFill>
        <p:spPr>
          <a:xfrm>
            <a:off x="8358531" y="2347363"/>
            <a:ext cx="3604869" cy="2288001"/>
          </a:xfrm>
          <a:prstGeom prst="rect">
            <a:avLst/>
          </a:prstGeom>
        </p:spPr>
      </p:pic>
    </p:spTree>
    <p:extLst>
      <p:ext uri="{BB962C8B-B14F-4D97-AF65-F5344CB8AC3E}">
        <p14:creationId xmlns:p14="http://schemas.microsoft.com/office/powerpoint/2010/main" val="4175205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F22DC7F-25C7-431F-B849-D3FEED91ED2D}"/>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DECISION TREES</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DF6FFC75-D10D-41C0-9CDD-28AECD97D271}"/>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BD48E27-3416-42D6-9DA2-17D516DC2EB1}"/>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F33711-6F15-42E5-8649-D2E1B7B81B2B}"/>
              </a:ext>
            </a:extLst>
          </p:cNvPr>
          <p:cNvSpPr txBox="1"/>
          <p:nvPr/>
        </p:nvSpPr>
        <p:spPr>
          <a:xfrm>
            <a:off x="228600" y="639761"/>
            <a:ext cx="11449878" cy="646331"/>
          </a:xfrm>
          <a:prstGeom prst="rect">
            <a:avLst/>
          </a:prstGeom>
          <a:noFill/>
        </p:spPr>
        <p:txBody>
          <a:bodyPr wrap="square" rtlCol="0">
            <a:spAutoFit/>
          </a:bodyPr>
          <a:lstStyle/>
          <a:p>
            <a:r>
              <a:rPr lang="en-US" b="1" dirty="0"/>
              <a:t>Decision Trees for an Outfield Player - </a:t>
            </a:r>
            <a:r>
              <a:rPr lang="en-US" dirty="0"/>
              <a:t>We are using the same formula as we have used for the linear regression</a:t>
            </a:r>
          </a:p>
          <a:p>
            <a:endParaRPr lang="en-US" b="1" dirty="0"/>
          </a:p>
        </p:txBody>
      </p:sp>
      <p:pic>
        <p:nvPicPr>
          <p:cNvPr id="9" name="Picture 8" descr="A picture containing table&#10;&#10;Description automatically generated">
            <a:extLst>
              <a:ext uri="{FF2B5EF4-FFF2-40B4-BE49-F238E27FC236}">
                <a16:creationId xmlns:a16="http://schemas.microsoft.com/office/drawing/2014/main" id="{761CE5BE-7584-49EE-B571-0D0054FCC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2926"/>
            <a:ext cx="12192000" cy="6033523"/>
          </a:xfrm>
          <a:prstGeom prst="rect">
            <a:avLst/>
          </a:prstGeom>
        </p:spPr>
      </p:pic>
    </p:spTree>
    <p:extLst>
      <p:ext uri="{BB962C8B-B14F-4D97-AF65-F5344CB8AC3E}">
        <p14:creationId xmlns:p14="http://schemas.microsoft.com/office/powerpoint/2010/main" val="406848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xmlns=""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xmlns=""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xmlns="" val="1"/>
              </a:ext>
            </a:extLst>
          </p:cNvPr>
          <p:cNvSpPr/>
          <p:nvPr/>
        </p:nvSpPr>
        <p:spPr>
          <a:xfrm>
            <a:off x="6943725" y="1613877"/>
            <a:ext cx="3817040"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STATISTICAL MODELING</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xmlns=""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xmlns="" val="1"/>
              </a:ext>
            </a:extLst>
          </p:cNvPr>
          <p:cNvSpPr/>
          <p:nvPr/>
        </p:nvSpPr>
        <p:spPr>
          <a:xfrm>
            <a:off x="7693025" y="3334727"/>
            <a:ext cx="3817040"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COMPARING RESULTS</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xmlns=""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xmlns=""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xmlns=""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xmlns=""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PURPOSE</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xmlns=""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xmlns=""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CLEANING</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xmlns=""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xmlns=""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EXPLORATORY DATA ANALYSIS</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xmlns=""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3739" y="5290394"/>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774372" y="353234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143544" y="1810535"/>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3" name="Group 42" descr="Icon of gears. ">
            <a:extLst>
              <a:ext uri="{FF2B5EF4-FFF2-40B4-BE49-F238E27FC236}">
                <a16:creationId xmlns:a16="http://schemas.microsoft.com/office/drawing/2014/main" id="{E345968A-80C0-4068-A223-47CC70C9430F}"/>
              </a:ext>
            </a:extLst>
          </p:cNvPr>
          <p:cNvGrpSpPr/>
          <p:nvPr/>
        </p:nvGrpSpPr>
        <p:grpSpPr>
          <a:xfrm>
            <a:off x="4717581" y="1806574"/>
            <a:ext cx="343837" cy="343837"/>
            <a:chOff x="7613650" y="1387475"/>
            <a:chExt cx="284163" cy="284163"/>
          </a:xfrm>
          <a:solidFill>
            <a:schemeClr val="bg1"/>
          </a:solidFill>
        </p:grpSpPr>
        <p:sp>
          <p:nvSpPr>
            <p:cNvPr id="44" name="Freeform 4359">
              <a:extLst>
                <a:ext uri="{FF2B5EF4-FFF2-40B4-BE49-F238E27FC236}">
                  <a16:creationId xmlns:a16="http://schemas.microsoft.com/office/drawing/2014/main" id="{7AD7A097-8794-4EE1-A6F3-FE3F14499900}"/>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60">
              <a:extLst>
                <a:ext uri="{FF2B5EF4-FFF2-40B4-BE49-F238E27FC236}">
                  <a16:creationId xmlns:a16="http://schemas.microsoft.com/office/drawing/2014/main" id="{5705187E-D947-41E8-9909-E347899CFFE9}"/>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971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A0B33-763F-4028-9432-6B3DC45760B9}"/>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DECISION TREES</a:t>
            </a:r>
            <a:endParaRPr lang="en-US" sz="2800" dirty="0">
              <a:solidFill>
                <a:schemeClr val="tx1">
                  <a:lumMod val="75000"/>
                  <a:lumOff val="25000"/>
                </a:schemeClr>
              </a:solidFill>
            </a:endParaRPr>
          </a:p>
        </p:txBody>
      </p:sp>
      <p:cxnSp>
        <p:nvCxnSpPr>
          <p:cNvPr id="5" name="Straight Connector 4">
            <a:extLst>
              <a:ext uri="{FF2B5EF4-FFF2-40B4-BE49-F238E27FC236}">
                <a16:creationId xmlns:a16="http://schemas.microsoft.com/office/drawing/2014/main" id="{7B1E4022-217B-4CAC-B306-CC135D0BEE97}"/>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CC0F346-BF18-4E6D-8A92-616A3B62F32C}"/>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29F055B-932D-462B-98B6-D81E6A3280B8}"/>
              </a:ext>
            </a:extLst>
          </p:cNvPr>
          <p:cNvSpPr txBox="1"/>
          <p:nvPr/>
        </p:nvSpPr>
        <p:spPr>
          <a:xfrm>
            <a:off x="228600" y="639761"/>
            <a:ext cx="11449878" cy="646331"/>
          </a:xfrm>
          <a:prstGeom prst="rect">
            <a:avLst/>
          </a:prstGeom>
          <a:noFill/>
        </p:spPr>
        <p:txBody>
          <a:bodyPr wrap="square" rtlCol="0">
            <a:spAutoFit/>
          </a:bodyPr>
          <a:lstStyle/>
          <a:p>
            <a:r>
              <a:rPr lang="en-US" b="1" dirty="0"/>
              <a:t>Decision Trees for an Outfield Player - </a:t>
            </a:r>
            <a:r>
              <a:rPr lang="en-US" dirty="0"/>
              <a:t>We are using the same formula as we have used for the linear regression</a:t>
            </a:r>
          </a:p>
          <a:p>
            <a:endParaRPr lang="en-US" b="1" dirty="0"/>
          </a:p>
        </p:txBody>
      </p:sp>
      <p:pic>
        <p:nvPicPr>
          <p:cNvPr id="9" name="Picture 8" descr="A screenshot of a cell phone&#10;&#10;Description automatically generated">
            <a:extLst>
              <a:ext uri="{FF2B5EF4-FFF2-40B4-BE49-F238E27FC236}">
                <a16:creationId xmlns:a16="http://schemas.microsoft.com/office/drawing/2014/main" id="{8D2024BD-7124-4240-9558-50EB829C4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632" y="1895062"/>
            <a:ext cx="10397368" cy="4772438"/>
          </a:xfrm>
          <a:prstGeom prst="rect">
            <a:avLst/>
          </a:prstGeom>
        </p:spPr>
      </p:pic>
      <p:pic>
        <p:nvPicPr>
          <p:cNvPr id="2" name="Picture 1">
            <a:extLst>
              <a:ext uri="{FF2B5EF4-FFF2-40B4-BE49-F238E27FC236}">
                <a16:creationId xmlns:a16="http://schemas.microsoft.com/office/drawing/2014/main" id="{888DAB77-8D12-41B6-AE5F-45CC4C54D3AF}"/>
              </a:ext>
            </a:extLst>
          </p:cNvPr>
          <p:cNvPicPr>
            <a:picLocks noChangeAspect="1"/>
          </p:cNvPicPr>
          <p:nvPr/>
        </p:nvPicPr>
        <p:blipFill>
          <a:blip r:embed="rId3"/>
          <a:stretch>
            <a:fillRect/>
          </a:stretch>
        </p:blipFill>
        <p:spPr>
          <a:xfrm>
            <a:off x="513522" y="1123150"/>
            <a:ext cx="1514061" cy="1646893"/>
          </a:xfrm>
          <a:prstGeom prst="rect">
            <a:avLst/>
          </a:prstGeom>
        </p:spPr>
      </p:pic>
    </p:spTree>
    <p:extLst>
      <p:ext uri="{BB962C8B-B14F-4D97-AF65-F5344CB8AC3E}">
        <p14:creationId xmlns:p14="http://schemas.microsoft.com/office/powerpoint/2010/main" val="1391801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F22DC7F-25C7-431F-B849-D3FEED91ED2D}"/>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DECISION TREES</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DF6FFC75-D10D-41C0-9CDD-28AECD97D271}"/>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BD48E27-3416-42D6-9DA2-17D516DC2EB1}"/>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3F33711-6F15-42E5-8649-D2E1B7B81B2B}"/>
              </a:ext>
            </a:extLst>
          </p:cNvPr>
          <p:cNvSpPr txBox="1"/>
          <p:nvPr/>
        </p:nvSpPr>
        <p:spPr>
          <a:xfrm>
            <a:off x="228600" y="639761"/>
            <a:ext cx="11449878" cy="646331"/>
          </a:xfrm>
          <a:prstGeom prst="rect">
            <a:avLst/>
          </a:prstGeom>
          <a:noFill/>
        </p:spPr>
        <p:txBody>
          <a:bodyPr wrap="square" rtlCol="0">
            <a:spAutoFit/>
          </a:bodyPr>
          <a:lstStyle/>
          <a:p>
            <a:r>
              <a:rPr lang="en-US" b="1" dirty="0"/>
              <a:t>Decision Trees for a Goal Keeper - </a:t>
            </a:r>
            <a:r>
              <a:rPr lang="en-US" dirty="0"/>
              <a:t>We are using the same formula as we have used for the linear regression</a:t>
            </a:r>
          </a:p>
          <a:p>
            <a:endParaRPr lang="en-US" b="1" dirty="0"/>
          </a:p>
        </p:txBody>
      </p:sp>
      <p:pic>
        <p:nvPicPr>
          <p:cNvPr id="7" name="Picture 6">
            <a:extLst>
              <a:ext uri="{FF2B5EF4-FFF2-40B4-BE49-F238E27FC236}">
                <a16:creationId xmlns:a16="http://schemas.microsoft.com/office/drawing/2014/main" id="{9B24541A-19CE-48F1-9F3C-82DDF4EE7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092"/>
            <a:ext cx="12192000" cy="5149915"/>
          </a:xfrm>
          <a:prstGeom prst="rect">
            <a:avLst/>
          </a:prstGeom>
        </p:spPr>
      </p:pic>
    </p:spTree>
    <p:extLst>
      <p:ext uri="{BB962C8B-B14F-4D97-AF65-F5344CB8AC3E}">
        <p14:creationId xmlns:p14="http://schemas.microsoft.com/office/powerpoint/2010/main" val="706483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5A0B33-763F-4028-9432-6B3DC45760B9}"/>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DECISION TREES</a:t>
            </a:r>
            <a:endParaRPr lang="en-US" sz="2800" dirty="0">
              <a:solidFill>
                <a:schemeClr val="tx1">
                  <a:lumMod val="75000"/>
                  <a:lumOff val="25000"/>
                </a:schemeClr>
              </a:solidFill>
            </a:endParaRPr>
          </a:p>
        </p:txBody>
      </p:sp>
      <p:cxnSp>
        <p:nvCxnSpPr>
          <p:cNvPr id="5" name="Straight Connector 4">
            <a:extLst>
              <a:ext uri="{FF2B5EF4-FFF2-40B4-BE49-F238E27FC236}">
                <a16:creationId xmlns:a16="http://schemas.microsoft.com/office/drawing/2014/main" id="{7B1E4022-217B-4CAC-B306-CC135D0BEE97}"/>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CC0F346-BF18-4E6D-8A92-616A3B62F32C}"/>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29F055B-932D-462B-98B6-D81E6A3280B8}"/>
              </a:ext>
            </a:extLst>
          </p:cNvPr>
          <p:cNvSpPr txBox="1"/>
          <p:nvPr/>
        </p:nvSpPr>
        <p:spPr>
          <a:xfrm>
            <a:off x="228600" y="639761"/>
            <a:ext cx="11449878" cy="646331"/>
          </a:xfrm>
          <a:prstGeom prst="rect">
            <a:avLst/>
          </a:prstGeom>
          <a:noFill/>
        </p:spPr>
        <p:txBody>
          <a:bodyPr wrap="square" rtlCol="0">
            <a:spAutoFit/>
          </a:bodyPr>
          <a:lstStyle/>
          <a:p>
            <a:r>
              <a:rPr lang="en-US" b="1" dirty="0"/>
              <a:t>Decision Trees for a Goal Keeper - </a:t>
            </a:r>
            <a:r>
              <a:rPr lang="en-US" dirty="0"/>
              <a:t>We are using the same formula as we have used for the linear regression</a:t>
            </a:r>
          </a:p>
          <a:p>
            <a:endParaRPr lang="en-US" b="1" dirty="0"/>
          </a:p>
        </p:txBody>
      </p:sp>
      <p:pic>
        <p:nvPicPr>
          <p:cNvPr id="3" name="Picture 2" descr="A close up of a map&#10;&#10;Description automatically generated">
            <a:extLst>
              <a:ext uri="{FF2B5EF4-FFF2-40B4-BE49-F238E27FC236}">
                <a16:creationId xmlns:a16="http://schemas.microsoft.com/office/drawing/2014/main" id="{787CB2CD-6F19-432A-B813-986CEE0F0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216" y="2199866"/>
            <a:ext cx="9982784" cy="3851338"/>
          </a:xfrm>
          <a:prstGeom prst="rect">
            <a:avLst/>
          </a:prstGeom>
        </p:spPr>
      </p:pic>
      <p:pic>
        <p:nvPicPr>
          <p:cNvPr id="2" name="Picture 1">
            <a:extLst>
              <a:ext uri="{FF2B5EF4-FFF2-40B4-BE49-F238E27FC236}">
                <a16:creationId xmlns:a16="http://schemas.microsoft.com/office/drawing/2014/main" id="{85F9ACED-C49D-4551-888A-8CC021AE4E2D}"/>
              </a:ext>
            </a:extLst>
          </p:cNvPr>
          <p:cNvPicPr>
            <a:picLocks noChangeAspect="1"/>
          </p:cNvPicPr>
          <p:nvPr/>
        </p:nvPicPr>
        <p:blipFill>
          <a:blip r:embed="rId3"/>
          <a:stretch>
            <a:fillRect/>
          </a:stretch>
        </p:blipFill>
        <p:spPr>
          <a:xfrm>
            <a:off x="385073" y="1167214"/>
            <a:ext cx="1722023" cy="1873100"/>
          </a:xfrm>
          <a:prstGeom prst="rect">
            <a:avLst/>
          </a:prstGeom>
        </p:spPr>
      </p:pic>
    </p:spTree>
    <p:extLst>
      <p:ext uri="{BB962C8B-B14F-4D97-AF65-F5344CB8AC3E}">
        <p14:creationId xmlns:p14="http://schemas.microsoft.com/office/powerpoint/2010/main" val="2805003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GRADIENT BOOST MODEL</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71061" y="836656"/>
            <a:ext cx="11449878" cy="646331"/>
          </a:xfrm>
          <a:prstGeom prst="rect">
            <a:avLst/>
          </a:prstGeom>
          <a:noFill/>
        </p:spPr>
        <p:txBody>
          <a:bodyPr wrap="square" rtlCol="0">
            <a:spAutoFit/>
          </a:bodyPr>
          <a:lstStyle/>
          <a:p>
            <a:endParaRPr lang="en-US" dirty="0"/>
          </a:p>
          <a:p>
            <a:endParaRPr lang="en-US" dirty="0"/>
          </a:p>
        </p:txBody>
      </p:sp>
      <p:sp>
        <p:nvSpPr>
          <p:cNvPr id="7" name="TextBox 6">
            <a:extLst>
              <a:ext uri="{FF2B5EF4-FFF2-40B4-BE49-F238E27FC236}">
                <a16:creationId xmlns:a16="http://schemas.microsoft.com/office/drawing/2014/main" id="{F0067A8F-BA55-48CB-83CA-B9C46B21DB7D}"/>
              </a:ext>
            </a:extLst>
          </p:cNvPr>
          <p:cNvSpPr txBox="1"/>
          <p:nvPr/>
        </p:nvSpPr>
        <p:spPr>
          <a:xfrm>
            <a:off x="371061" y="744323"/>
            <a:ext cx="7911548" cy="1477328"/>
          </a:xfrm>
          <a:prstGeom prst="rect">
            <a:avLst/>
          </a:prstGeom>
          <a:noFill/>
        </p:spPr>
        <p:txBody>
          <a:bodyPr wrap="square" rtlCol="0">
            <a:spAutoFit/>
          </a:bodyPr>
          <a:lstStyle/>
          <a:p>
            <a:r>
              <a:rPr lang="en-US" dirty="0"/>
              <a:t>Gradient boosting is a machine learning technique for regression and classification problems, which produces a prediction model in the form of an ensemble of weak prediction models, typically decision trees. It builds the model in a stage-wise fashion like other boosting methods do, and it generalizes them by allowing optimization of an arbitrary differentiable loss function.</a:t>
            </a:r>
          </a:p>
        </p:txBody>
      </p:sp>
      <p:pic>
        <p:nvPicPr>
          <p:cNvPr id="8" name="Picture 7" descr="A screenshot of a social media post&#10;&#10;Description automatically generated">
            <a:extLst>
              <a:ext uri="{FF2B5EF4-FFF2-40B4-BE49-F238E27FC236}">
                <a16:creationId xmlns:a16="http://schemas.microsoft.com/office/drawing/2014/main" id="{DAA8C807-892A-442F-8085-28473C2E6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48" y="2358119"/>
            <a:ext cx="7588893" cy="3755558"/>
          </a:xfrm>
          <a:prstGeom prst="rect">
            <a:avLst/>
          </a:prstGeom>
        </p:spPr>
      </p:pic>
      <p:pic>
        <p:nvPicPr>
          <p:cNvPr id="10" name="Picture 9">
            <a:extLst>
              <a:ext uri="{FF2B5EF4-FFF2-40B4-BE49-F238E27FC236}">
                <a16:creationId xmlns:a16="http://schemas.microsoft.com/office/drawing/2014/main" id="{CB117B11-05FC-4544-AB3C-438558F8209E}"/>
              </a:ext>
            </a:extLst>
          </p:cNvPr>
          <p:cNvPicPr>
            <a:picLocks noChangeAspect="1"/>
          </p:cNvPicPr>
          <p:nvPr/>
        </p:nvPicPr>
        <p:blipFill>
          <a:blip r:embed="rId3"/>
          <a:stretch>
            <a:fillRect/>
          </a:stretch>
        </p:blipFill>
        <p:spPr>
          <a:xfrm>
            <a:off x="8879819" y="744323"/>
            <a:ext cx="2622203" cy="5854969"/>
          </a:xfrm>
          <a:prstGeom prst="rect">
            <a:avLst/>
          </a:prstGeom>
        </p:spPr>
      </p:pic>
    </p:spTree>
    <p:extLst>
      <p:ext uri="{BB962C8B-B14F-4D97-AF65-F5344CB8AC3E}">
        <p14:creationId xmlns:p14="http://schemas.microsoft.com/office/powerpoint/2010/main" val="3840319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RANDOM FOREST REGRESSION</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71061" y="836656"/>
            <a:ext cx="11449878" cy="646331"/>
          </a:xfrm>
          <a:prstGeom prst="rect">
            <a:avLst/>
          </a:prstGeom>
          <a:noFill/>
        </p:spPr>
        <p:txBody>
          <a:bodyPr wrap="square" rtlCol="0">
            <a:spAutoFit/>
          </a:bodyPr>
          <a:lstStyle/>
          <a:p>
            <a:endParaRPr lang="en-US" dirty="0"/>
          </a:p>
          <a:p>
            <a:endParaRPr lang="en-US" dirty="0"/>
          </a:p>
        </p:txBody>
      </p:sp>
      <p:sp>
        <p:nvSpPr>
          <p:cNvPr id="7" name="Rectangle 6"/>
          <p:cNvSpPr/>
          <p:nvPr/>
        </p:nvSpPr>
        <p:spPr>
          <a:xfrm>
            <a:off x="229772" y="855297"/>
            <a:ext cx="11733628" cy="646331"/>
          </a:xfrm>
          <a:prstGeom prst="rect">
            <a:avLst/>
          </a:prstGeom>
        </p:spPr>
        <p:txBody>
          <a:bodyPr wrap="square">
            <a:spAutoFit/>
          </a:bodyPr>
          <a:lstStyle/>
          <a:p>
            <a:r>
              <a:rPr lang="en-US" dirty="0"/>
              <a:t>Random forests were able to explain 96.5% of variance in our dataset . Evaluation of the model has been done 5 folds and 3 repetitions. Mean square residuals is about 0.832.</a:t>
            </a:r>
          </a:p>
        </p:txBody>
      </p:sp>
      <p:pic>
        <p:nvPicPr>
          <p:cNvPr id="8" name="Picture 7">
            <a:extLst>
              <a:ext uri="{FF2B5EF4-FFF2-40B4-BE49-F238E27FC236}">
                <a16:creationId xmlns:a16="http://schemas.microsoft.com/office/drawing/2014/main" id="{B478C6B1-90C5-FB46-A1C3-3CF8D09FBA4B}"/>
              </a:ext>
            </a:extLst>
          </p:cNvPr>
          <p:cNvPicPr>
            <a:picLocks noChangeAspect="1"/>
          </p:cNvPicPr>
          <p:nvPr/>
        </p:nvPicPr>
        <p:blipFill>
          <a:blip r:embed="rId2"/>
          <a:stretch>
            <a:fillRect/>
          </a:stretch>
        </p:blipFill>
        <p:spPr>
          <a:xfrm>
            <a:off x="961298" y="2052044"/>
            <a:ext cx="3379348" cy="2905546"/>
          </a:xfrm>
          <a:prstGeom prst="rect">
            <a:avLst/>
          </a:prstGeom>
        </p:spPr>
      </p:pic>
      <p:sp>
        <p:nvSpPr>
          <p:cNvPr id="9" name="TextBox 8">
            <a:extLst>
              <a:ext uri="{FF2B5EF4-FFF2-40B4-BE49-F238E27FC236}">
                <a16:creationId xmlns:a16="http://schemas.microsoft.com/office/drawing/2014/main" id="{34EF4DE2-5616-A044-A6D8-8BD9B712C8E5}"/>
              </a:ext>
            </a:extLst>
          </p:cNvPr>
          <p:cNvSpPr txBox="1"/>
          <p:nvPr/>
        </p:nvSpPr>
        <p:spPr>
          <a:xfrm>
            <a:off x="5905041" y="2236424"/>
            <a:ext cx="5299113" cy="2308324"/>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13500000" scaled="1"/>
            <a:tileRect/>
          </a:gradFill>
        </p:spPr>
        <p:txBody>
          <a:bodyPr wrap="square" rtlCol="0">
            <a:spAutoFit/>
          </a:bodyPr>
          <a:lstStyle/>
          <a:p>
            <a:r>
              <a:rPr lang="en-US" dirty="0"/>
              <a:t>Call:</a:t>
            </a:r>
          </a:p>
          <a:p>
            <a:r>
              <a:rPr lang="en-US" dirty="0"/>
              <a:t> </a:t>
            </a:r>
            <a:r>
              <a:rPr lang="en-US" dirty="0" err="1"/>
              <a:t>randomForest</a:t>
            </a:r>
            <a:r>
              <a:rPr lang="en-US" dirty="0"/>
              <a:t>(x = x, y = y, </a:t>
            </a:r>
            <a:r>
              <a:rPr lang="en-US" dirty="0" err="1"/>
              <a:t>mtry</a:t>
            </a:r>
            <a:r>
              <a:rPr lang="en-US" dirty="0"/>
              <a:t> = </a:t>
            </a:r>
            <a:r>
              <a:rPr lang="en-US" dirty="0" err="1"/>
              <a:t>param$mtry</a:t>
            </a:r>
            <a:r>
              <a:rPr lang="en-US" dirty="0"/>
              <a:t>) </a:t>
            </a:r>
          </a:p>
          <a:p>
            <a:r>
              <a:rPr lang="en-US" dirty="0"/>
              <a:t>               Type of random forest: regression</a:t>
            </a:r>
          </a:p>
          <a:p>
            <a:r>
              <a:rPr lang="en-US" dirty="0"/>
              <a:t>                     Number of trees: 500</a:t>
            </a:r>
          </a:p>
          <a:p>
            <a:r>
              <a:rPr lang="en-US" dirty="0"/>
              <a:t>No. of variables tried at each split: 8</a:t>
            </a:r>
          </a:p>
          <a:p>
            <a:endParaRPr lang="en-US" dirty="0"/>
          </a:p>
          <a:p>
            <a:r>
              <a:rPr lang="en-US" dirty="0"/>
              <a:t>          Mean of squared residuals: 0.831767</a:t>
            </a:r>
          </a:p>
          <a:p>
            <a:r>
              <a:rPr lang="en-US" dirty="0"/>
              <a:t>                    % Var explained: 96.5</a:t>
            </a:r>
          </a:p>
        </p:txBody>
      </p:sp>
    </p:spTree>
    <p:extLst>
      <p:ext uri="{BB962C8B-B14F-4D97-AF65-F5344CB8AC3E}">
        <p14:creationId xmlns:p14="http://schemas.microsoft.com/office/powerpoint/2010/main" val="1299099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71061" y="836656"/>
            <a:ext cx="11449878" cy="2585323"/>
          </a:xfrm>
          <a:prstGeom prst="rect">
            <a:avLst/>
          </a:prstGeom>
          <a:noFill/>
        </p:spPr>
        <p:txBody>
          <a:bodyPr wrap="square" rtlCol="0">
            <a:spAutoFit/>
          </a:bodyPr>
          <a:lstStyle/>
          <a:p>
            <a:pPr marL="285750" indent="-285750">
              <a:buFont typeface="Wingdings" panose="05000000000000000000" pitchFamily="2" charset="2"/>
              <a:buChar char="Ø"/>
            </a:pPr>
            <a:r>
              <a:rPr lang="en-US" dirty="0"/>
              <a:t>We have predicted the Value of a Soccer Player using multiple Regression Techniques and able to achieve an accuracy of ~96%</a:t>
            </a:r>
          </a:p>
          <a:p>
            <a:endParaRPr lang="en-US" dirty="0"/>
          </a:p>
          <a:p>
            <a:pPr marL="285750" indent="-285750">
              <a:buFont typeface="Wingdings" panose="05000000000000000000" pitchFamily="2" charset="2"/>
              <a:buChar char="Ø"/>
            </a:pPr>
            <a:r>
              <a:rPr lang="en-US" dirty="0"/>
              <a:t>Out of which each Regression Technique has its own importance in conveying one information or the other.    Linear Regression tells us how each Feature </a:t>
            </a:r>
            <a:r>
              <a:rPr lang="en-US"/>
              <a:t>is affecting </a:t>
            </a:r>
            <a:r>
              <a:rPr lang="en-US" dirty="0"/>
              <a:t>the Value of a player while LASSO Regression tells us what       factors/variables are not necessary in the model</a:t>
            </a:r>
          </a:p>
          <a:p>
            <a:endParaRPr lang="en-US" dirty="0"/>
          </a:p>
          <a:p>
            <a:pPr marL="285750" indent="-285750">
              <a:buFont typeface="Wingdings" panose="05000000000000000000" pitchFamily="2" charset="2"/>
              <a:buChar char="Ø"/>
            </a:pPr>
            <a:r>
              <a:rPr lang="en-US" dirty="0"/>
              <a:t>Decision Trees, Random Forests and Gradient Boosted Machine Regression Models tell us in what way the decision of Value is being considered for the player</a:t>
            </a:r>
          </a:p>
        </p:txBody>
      </p:sp>
    </p:spTree>
    <p:extLst>
      <p:ext uri="{BB962C8B-B14F-4D97-AF65-F5344CB8AC3E}">
        <p14:creationId xmlns:p14="http://schemas.microsoft.com/office/powerpoint/2010/main" val="462395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REFERENCES</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71061" y="836656"/>
            <a:ext cx="11449878" cy="646331"/>
          </a:xfrm>
          <a:prstGeom prst="rect">
            <a:avLst/>
          </a:prstGeom>
          <a:noFill/>
        </p:spPr>
        <p:txBody>
          <a:bodyPr wrap="square" rtlCol="0">
            <a:spAutoFit/>
          </a:bodyPr>
          <a:lstStyle/>
          <a:p>
            <a:endParaRPr lang="en-US" dirty="0"/>
          </a:p>
          <a:p>
            <a:endParaRPr lang="en-US" dirty="0"/>
          </a:p>
        </p:txBody>
      </p:sp>
      <p:sp>
        <p:nvSpPr>
          <p:cNvPr id="2" name="TextBox 1">
            <a:extLst>
              <a:ext uri="{FF2B5EF4-FFF2-40B4-BE49-F238E27FC236}">
                <a16:creationId xmlns:a16="http://schemas.microsoft.com/office/drawing/2014/main" id="{FBFA3CCB-8C61-DE42-8183-77F69745BFE6}"/>
              </a:ext>
            </a:extLst>
          </p:cNvPr>
          <p:cNvSpPr txBox="1"/>
          <p:nvPr/>
        </p:nvSpPr>
        <p:spPr>
          <a:xfrm>
            <a:off x="371061" y="956603"/>
            <a:ext cx="11449878" cy="2585323"/>
          </a:xfrm>
          <a:prstGeom prst="rect">
            <a:avLst/>
          </a:prstGeom>
          <a:noFill/>
        </p:spPr>
        <p:txBody>
          <a:bodyPr wrap="square" rtlCol="0">
            <a:spAutoFit/>
          </a:bodyPr>
          <a:lstStyle/>
          <a:p>
            <a:r>
              <a:rPr lang="en-US" dirty="0"/>
              <a:t>FIFA 19 complete player dataset. (2019). Retrieved 4 February 2020, from </a:t>
            </a:r>
            <a:r>
              <a:rPr lang="en-US" dirty="0">
                <a:hlinkClick r:id="rId2"/>
              </a:rPr>
              <a:t>https://www.kaggle.com/karangadiya/fifa19</a:t>
            </a:r>
            <a:endParaRPr lang="en-US" dirty="0"/>
          </a:p>
          <a:p>
            <a:r>
              <a:rPr lang="en-US" dirty="0"/>
              <a:t>Correlation Test Between Two Variables in R - Easy Guides - Wiki - STHDA. (2020). Retrieved 5 February 2020, from </a:t>
            </a:r>
            <a:r>
              <a:rPr lang="en-US" dirty="0">
                <a:hlinkClick r:id="rId3"/>
              </a:rPr>
              <a:t>http://www.sthda.com/english/wiki/correlation-test-between-two-variables-in-r</a:t>
            </a:r>
            <a:r>
              <a:rPr lang="en-US" dirty="0"/>
              <a:t/>
            </a:r>
            <a:br>
              <a:rPr lang="en-US" dirty="0"/>
            </a:br>
            <a:r>
              <a:rPr lang="en-US" dirty="0"/>
              <a:t>Brownlee, J. (2019). Linear Regression for Machine Learning. Retrieved 7 February 2020, from </a:t>
            </a:r>
            <a:r>
              <a:rPr lang="en-US" dirty="0">
                <a:hlinkClick r:id="rId4"/>
              </a:rPr>
              <a:t>https://machinelearningmastery.com/linear-regression-for-machine-learning/</a:t>
            </a:r>
            <a:r>
              <a:rPr lang="en-US" dirty="0"/>
              <a:t/>
            </a:r>
            <a:br>
              <a:rPr lang="en-US" dirty="0"/>
            </a:br>
            <a:r>
              <a:rPr lang="en-US" dirty="0"/>
              <a:t>Alice, M. (2016). Performing Principal Components Regression (PCR) in R. Retrieved 8 February 2020, from </a:t>
            </a:r>
            <a:r>
              <a:rPr lang="en-US" dirty="0">
                <a:hlinkClick r:id="rId5"/>
              </a:rPr>
              <a:t>http://www.milanor.net/blog/performing-principal-components-regression-pcr-in-r/</a:t>
            </a:r>
            <a:r>
              <a:rPr lang="en-US" dirty="0"/>
              <a:t/>
            </a:r>
            <a:br>
              <a:rPr lang="en-US" dirty="0"/>
            </a:br>
            <a:r>
              <a:rPr lang="en-US" dirty="0"/>
              <a:t>Understanding Random Forest. (2020). Retrieved 2 February 2020, from </a:t>
            </a:r>
            <a:r>
              <a:rPr lang="en-US" dirty="0">
                <a:hlinkClick r:id="rId6"/>
              </a:rPr>
              <a:t>https://towardsdatascience.com/understanding-random-forest-58381e0602d2</a:t>
            </a:r>
            <a:endParaRPr lang="en-US" dirty="0"/>
          </a:p>
        </p:txBody>
      </p:sp>
    </p:spTree>
    <p:extLst>
      <p:ext uri="{BB962C8B-B14F-4D97-AF65-F5344CB8AC3E}">
        <p14:creationId xmlns:p14="http://schemas.microsoft.com/office/powerpoint/2010/main" val="943451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pic>
        <p:nvPicPr>
          <p:cNvPr id="6" name="Picture 5" descr="This image is an icon that says &quot;24Slides.&quot;">
            <a:hlinkClick r:id="rId3"/>
            <a:extLst>
              <a:ext uri="{FF2B5EF4-FFF2-40B4-BE49-F238E27FC236}">
                <a16:creationId xmlns:a16="http://schemas.microsoft.com/office/drawing/2014/main" id="{A86744F2-5246-4A0A-B119-35E7FB76A0D8}"/>
              </a:ext>
              <a:ext uri="{C183D7F6-B498-43B3-948B-1728B52AA6E4}">
                <adec:decorative xmlns:adec="http://schemas.microsoft.com/office/drawing/2017/decorative" xmlns="" val="0"/>
              </a:ext>
            </a:extLst>
          </p:cNvPr>
          <p:cNvPicPr>
            <a:picLocks noChangeAspect="1"/>
          </p:cNvPicPr>
          <p:nvPr/>
        </p:nvPicPr>
        <p:blipFill>
          <a:blip r:embed="rId4"/>
          <a:stretch>
            <a:fillRect/>
          </a:stretch>
        </p:blipFill>
        <p:spPr>
          <a:xfrm>
            <a:off x="5360332" y="5919419"/>
            <a:ext cx="1471335" cy="420363"/>
          </a:xfrm>
          <a:prstGeom prst="rect">
            <a:avLst/>
          </a:prstGeom>
          <a:effectLst/>
        </p:spPr>
      </p:pic>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07F2483-24BE-4900-9A57-4190E1BE85FD}"/>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C83D1B3A-3A8C-49DB-830F-74E43B70C01B}"/>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PURPOSE</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69A2F85A-08F0-4646-A2FD-12FB0545459B}"/>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B1A4BD1-1C0E-4F5F-A3DC-C595FB812E81}"/>
              </a:ext>
            </a:extLst>
          </p:cNvPr>
          <p:cNvSpPr txBox="1"/>
          <p:nvPr/>
        </p:nvSpPr>
        <p:spPr>
          <a:xfrm>
            <a:off x="384313" y="966097"/>
            <a:ext cx="1144987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FIFA is followed by billions of fans worldwide. The revenue generated is not only from soccer matches but associated advertisement and merchandise as well. The key driving factor is the how much a player is rated as it drives not only the success in matches but also the viewership each player brings to the clubs. There are various features which drive the value of the players. Each year there is a bidding war for soccer players who transfer between clubs and this is a widely monitored activity in sports fans around the world. </a:t>
            </a:r>
          </a:p>
          <a:p>
            <a:endParaRPr lang="en-US" dirty="0"/>
          </a:p>
          <a:p>
            <a:pPr marL="285750" indent="-285750">
              <a:buFont typeface="Arial" panose="020B0604020202020204" pitchFamily="34" charset="0"/>
              <a:buChar char="•"/>
            </a:pPr>
            <a:r>
              <a:rPr lang="en-US" b="1" dirty="0"/>
              <a:t>This project will focus on predicting the value of the players.</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260280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07F2483-24BE-4900-9A57-4190E1BE85FD}"/>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C83D1B3A-3A8C-49DB-830F-74E43B70C01B}"/>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69A2F85A-08F0-4646-A2FD-12FB0545459B}"/>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B1A4BD1-1C0E-4F5F-A3DC-C595FB812E81}"/>
              </a:ext>
            </a:extLst>
          </p:cNvPr>
          <p:cNvSpPr txBox="1"/>
          <p:nvPr/>
        </p:nvSpPr>
        <p:spPr>
          <a:xfrm>
            <a:off x="371061" y="754338"/>
            <a:ext cx="1144987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dataset for the group project is FIFA Dataset available on Kaggle.com which has 89 features like age, nationality, fitness and other characteristics of the players. The data also includes ratings of almost </a:t>
            </a:r>
            <a:r>
              <a:rPr lang="en-US" b="1" dirty="0"/>
              <a:t>18,207 players</a:t>
            </a:r>
            <a:r>
              <a:rPr lang="en-US" dirty="0"/>
              <a:t> in multiple positions on the soccer field.</a:t>
            </a:r>
          </a:p>
        </p:txBody>
      </p:sp>
      <p:sp>
        <p:nvSpPr>
          <p:cNvPr id="6" name="Trapezoid 5">
            <a:extLst>
              <a:ext uri="{FF2B5EF4-FFF2-40B4-BE49-F238E27FC236}">
                <a16:creationId xmlns:a16="http://schemas.microsoft.com/office/drawing/2014/main" id="{A9F65BB9-02A5-4F6D-8F87-3882B63D7C3E}"/>
              </a:ext>
              <a:ext uri="{C183D7F6-B498-43B3-948B-1728B52AA6E4}">
                <adec:decorative xmlns:adec="http://schemas.microsoft.com/office/drawing/2017/decorative" xmlns="" val="1"/>
              </a:ext>
            </a:extLst>
          </p:cNvPr>
          <p:cNvSpPr/>
          <p:nvPr/>
        </p:nvSpPr>
        <p:spPr>
          <a:xfrm rot="5400000">
            <a:off x="-209431" y="3543693"/>
            <a:ext cx="4686762" cy="1881808"/>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0278FB6-7FEF-4241-A32C-63854973B1B5}"/>
              </a:ext>
            </a:extLst>
          </p:cNvPr>
          <p:cNvSpPr txBox="1"/>
          <p:nvPr/>
        </p:nvSpPr>
        <p:spPr>
          <a:xfrm>
            <a:off x="1193045" y="2345739"/>
            <a:ext cx="1881809" cy="4455066"/>
          </a:xfrm>
          <a:prstGeom prst="rect">
            <a:avLst/>
          </a:prstGeom>
          <a:noFill/>
        </p:spPr>
        <p:txBody>
          <a:bodyPr wrap="square" rtlCol="0">
            <a:spAutoFit/>
          </a:bodyPr>
          <a:lstStyle/>
          <a:p>
            <a:r>
              <a:rPr lang="en-US" sz="1050" dirty="0">
                <a:solidFill>
                  <a:schemeClr val="bg1"/>
                </a:solidFill>
              </a:rPr>
              <a:t>ID</a:t>
            </a:r>
          </a:p>
          <a:p>
            <a:r>
              <a:rPr lang="en-US" sz="1050" dirty="0">
                <a:solidFill>
                  <a:schemeClr val="bg1"/>
                </a:solidFill>
              </a:rPr>
              <a:t>Name</a:t>
            </a:r>
          </a:p>
          <a:p>
            <a:r>
              <a:rPr lang="en-US" sz="1050" dirty="0">
                <a:solidFill>
                  <a:schemeClr val="bg1"/>
                </a:solidFill>
              </a:rPr>
              <a:t>Age</a:t>
            </a:r>
          </a:p>
          <a:p>
            <a:r>
              <a:rPr lang="en-US" sz="1050" dirty="0">
                <a:solidFill>
                  <a:schemeClr val="bg1"/>
                </a:solidFill>
              </a:rPr>
              <a:t>Photo</a:t>
            </a:r>
          </a:p>
          <a:p>
            <a:r>
              <a:rPr lang="en-US" sz="1050" dirty="0">
                <a:solidFill>
                  <a:schemeClr val="bg1"/>
                </a:solidFill>
              </a:rPr>
              <a:t>Nationality</a:t>
            </a:r>
          </a:p>
          <a:p>
            <a:r>
              <a:rPr lang="en-US" sz="1050" dirty="0">
                <a:solidFill>
                  <a:schemeClr val="bg1"/>
                </a:solidFill>
              </a:rPr>
              <a:t>Flag</a:t>
            </a:r>
          </a:p>
          <a:p>
            <a:r>
              <a:rPr lang="en-US" sz="1050" dirty="0">
                <a:solidFill>
                  <a:schemeClr val="bg1"/>
                </a:solidFill>
              </a:rPr>
              <a:t>Overall</a:t>
            </a:r>
          </a:p>
          <a:p>
            <a:r>
              <a:rPr lang="en-US" sz="1050" dirty="0">
                <a:solidFill>
                  <a:schemeClr val="bg1"/>
                </a:solidFill>
              </a:rPr>
              <a:t>Potential</a:t>
            </a:r>
          </a:p>
          <a:p>
            <a:r>
              <a:rPr lang="en-US" sz="1050" dirty="0">
                <a:solidFill>
                  <a:schemeClr val="bg1"/>
                </a:solidFill>
              </a:rPr>
              <a:t>Club</a:t>
            </a:r>
          </a:p>
          <a:p>
            <a:r>
              <a:rPr lang="en-US" sz="1050" dirty="0">
                <a:solidFill>
                  <a:schemeClr val="bg1"/>
                </a:solidFill>
              </a:rPr>
              <a:t>Club Logo</a:t>
            </a:r>
          </a:p>
          <a:p>
            <a:r>
              <a:rPr lang="en-US" sz="1050" dirty="0">
                <a:solidFill>
                  <a:schemeClr val="bg1"/>
                </a:solidFill>
              </a:rPr>
              <a:t>Value</a:t>
            </a:r>
          </a:p>
          <a:p>
            <a:r>
              <a:rPr lang="en-US" sz="1050" dirty="0">
                <a:solidFill>
                  <a:schemeClr val="bg1"/>
                </a:solidFill>
              </a:rPr>
              <a:t>Wage</a:t>
            </a:r>
          </a:p>
          <a:p>
            <a:r>
              <a:rPr lang="en-US" sz="1050" dirty="0">
                <a:solidFill>
                  <a:schemeClr val="bg1"/>
                </a:solidFill>
              </a:rPr>
              <a:t>Special</a:t>
            </a:r>
          </a:p>
          <a:p>
            <a:r>
              <a:rPr lang="en-US" sz="1050" dirty="0">
                <a:solidFill>
                  <a:schemeClr val="bg1"/>
                </a:solidFill>
              </a:rPr>
              <a:t>Preferred Foot</a:t>
            </a:r>
          </a:p>
          <a:p>
            <a:r>
              <a:rPr lang="en-US" sz="1050" dirty="0">
                <a:solidFill>
                  <a:schemeClr val="bg1"/>
                </a:solidFill>
              </a:rPr>
              <a:t>International Reputation</a:t>
            </a:r>
          </a:p>
          <a:p>
            <a:r>
              <a:rPr lang="en-US" sz="1050" dirty="0">
                <a:solidFill>
                  <a:schemeClr val="bg1"/>
                </a:solidFill>
              </a:rPr>
              <a:t>Weak Foot</a:t>
            </a:r>
          </a:p>
          <a:p>
            <a:r>
              <a:rPr lang="en-US" sz="1050" dirty="0">
                <a:solidFill>
                  <a:schemeClr val="bg1"/>
                </a:solidFill>
              </a:rPr>
              <a:t>Skill Moves</a:t>
            </a:r>
          </a:p>
          <a:p>
            <a:r>
              <a:rPr lang="en-US" sz="1050" dirty="0">
                <a:solidFill>
                  <a:schemeClr val="bg1"/>
                </a:solidFill>
              </a:rPr>
              <a:t>Work Rate</a:t>
            </a:r>
          </a:p>
          <a:p>
            <a:r>
              <a:rPr lang="en-US" sz="1050" dirty="0">
                <a:solidFill>
                  <a:schemeClr val="bg1"/>
                </a:solidFill>
              </a:rPr>
              <a:t>Body Type</a:t>
            </a:r>
          </a:p>
          <a:p>
            <a:r>
              <a:rPr lang="en-US" sz="1050" dirty="0">
                <a:solidFill>
                  <a:schemeClr val="bg1"/>
                </a:solidFill>
              </a:rPr>
              <a:t>Real Face</a:t>
            </a:r>
          </a:p>
          <a:p>
            <a:r>
              <a:rPr lang="en-US" sz="1050" dirty="0">
                <a:solidFill>
                  <a:schemeClr val="bg1"/>
                </a:solidFill>
              </a:rPr>
              <a:t>Position</a:t>
            </a:r>
          </a:p>
          <a:p>
            <a:r>
              <a:rPr lang="en-US" sz="1050" dirty="0">
                <a:solidFill>
                  <a:schemeClr val="bg1"/>
                </a:solidFill>
              </a:rPr>
              <a:t>Jersey Number</a:t>
            </a:r>
          </a:p>
          <a:p>
            <a:r>
              <a:rPr lang="en-US" sz="1050" dirty="0">
                <a:solidFill>
                  <a:schemeClr val="bg1"/>
                </a:solidFill>
              </a:rPr>
              <a:t>Joined</a:t>
            </a:r>
          </a:p>
          <a:p>
            <a:r>
              <a:rPr lang="en-US" sz="1050" dirty="0">
                <a:solidFill>
                  <a:schemeClr val="bg1"/>
                </a:solidFill>
              </a:rPr>
              <a:t>Loaned From</a:t>
            </a:r>
          </a:p>
          <a:p>
            <a:r>
              <a:rPr lang="en-US" sz="1050" dirty="0">
                <a:solidFill>
                  <a:schemeClr val="bg1"/>
                </a:solidFill>
              </a:rPr>
              <a:t>Contract Valid Until</a:t>
            </a:r>
          </a:p>
          <a:p>
            <a:r>
              <a:rPr lang="en-US" sz="1050" dirty="0">
                <a:solidFill>
                  <a:schemeClr val="bg1"/>
                </a:solidFill>
              </a:rPr>
              <a:t>Height</a:t>
            </a:r>
          </a:p>
          <a:p>
            <a:r>
              <a:rPr lang="en-US" sz="1050" dirty="0">
                <a:solidFill>
                  <a:schemeClr val="bg1"/>
                </a:solidFill>
              </a:rPr>
              <a:t>Weight</a:t>
            </a:r>
          </a:p>
        </p:txBody>
      </p:sp>
      <p:sp>
        <p:nvSpPr>
          <p:cNvPr id="10" name="Oval 9">
            <a:extLst>
              <a:ext uri="{FF2B5EF4-FFF2-40B4-BE49-F238E27FC236}">
                <a16:creationId xmlns:a16="http://schemas.microsoft.com/office/drawing/2014/main" id="{5F3F2EA5-F6B7-4127-B380-E7FBCBBB10B5}"/>
              </a:ext>
              <a:ext uri="{C183D7F6-B498-43B3-948B-1728B52AA6E4}">
                <adec:decorative xmlns:adec="http://schemas.microsoft.com/office/drawing/2017/decorative" xmlns="" val="1"/>
              </a:ext>
            </a:extLst>
          </p:cNvPr>
          <p:cNvSpPr/>
          <p:nvPr/>
        </p:nvSpPr>
        <p:spPr>
          <a:xfrm>
            <a:off x="1193044" y="1794107"/>
            <a:ext cx="1881808" cy="6918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Characteristics</a:t>
            </a:r>
          </a:p>
        </p:txBody>
      </p:sp>
      <p:sp>
        <p:nvSpPr>
          <p:cNvPr id="20" name="Trapezoid 19">
            <a:extLst>
              <a:ext uri="{FF2B5EF4-FFF2-40B4-BE49-F238E27FC236}">
                <a16:creationId xmlns:a16="http://schemas.microsoft.com/office/drawing/2014/main" id="{54D1F617-147B-4480-8978-D72DE4FBF68C}"/>
              </a:ext>
              <a:ext uri="{C183D7F6-B498-43B3-948B-1728B52AA6E4}">
                <adec:decorative xmlns:adec="http://schemas.microsoft.com/office/drawing/2017/decorative" xmlns="" val="1"/>
              </a:ext>
            </a:extLst>
          </p:cNvPr>
          <p:cNvSpPr/>
          <p:nvPr/>
        </p:nvSpPr>
        <p:spPr>
          <a:xfrm rot="5400000">
            <a:off x="3481294" y="3512917"/>
            <a:ext cx="4686762" cy="1881808"/>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2D1F839C-E692-4117-82C4-B6034B895F51}"/>
              </a:ext>
            </a:extLst>
          </p:cNvPr>
          <p:cNvSpPr txBox="1"/>
          <p:nvPr/>
        </p:nvSpPr>
        <p:spPr>
          <a:xfrm>
            <a:off x="4883770" y="2345739"/>
            <a:ext cx="1881809" cy="4455066"/>
          </a:xfrm>
          <a:prstGeom prst="rect">
            <a:avLst/>
          </a:prstGeom>
          <a:noFill/>
        </p:spPr>
        <p:txBody>
          <a:bodyPr wrap="square" rtlCol="0">
            <a:spAutoFit/>
          </a:bodyPr>
          <a:lstStyle/>
          <a:p>
            <a:r>
              <a:rPr lang="en-US" sz="1050" dirty="0">
                <a:solidFill>
                  <a:schemeClr val="bg1"/>
                </a:solidFill>
              </a:rPr>
              <a:t>LS</a:t>
            </a:r>
          </a:p>
          <a:p>
            <a:r>
              <a:rPr lang="en-US" sz="1050" dirty="0">
                <a:solidFill>
                  <a:schemeClr val="bg1"/>
                </a:solidFill>
              </a:rPr>
              <a:t>ST</a:t>
            </a:r>
          </a:p>
          <a:p>
            <a:r>
              <a:rPr lang="en-US" sz="1050" dirty="0">
                <a:solidFill>
                  <a:schemeClr val="bg1"/>
                </a:solidFill>
              </a:rPr>
              <a:t>RS</a:t>
            </a:r>
          </a:p>
          <a:p>
            <a:r>
              <a:rPr lang="en-US" sz="1050" dirty="0">
                <a:solidFill>
                  <a:schemeClr val="bg1"/>
                </a:solidFill>
              </a:rPr>
              <a:t>LW</a:t>
            </a:r>
          </a:p>
          <a:p>
            <a:r>
              <a:rPr lang="en-US" sz="1050" dirty="0">
                <a:solidFill>
                  <a:schemeClr val="bg1"/>
                </a:solidFill>
              </a:rPr>
              <a:t>LF</a:t>
            </a:r>
          </a:p>
          <a:p>
            <a:r>
              <a:rPr lang="en-US" sz="1050" dirty="0">
                <a:solidFill>
                  <a:schemeClr val="bg1"/>
                </a:solidFill>
              </a:rPr>
              <a:t>CF</a:t>
            </a:r>
          </a:p>
          <a:p>
            <a:r>
              <a:rPr lang="en-US" sz="1050" dirty="0">
                <a:solidFill>
                  <a:schemeClr val="bg1"/>
                </a:solidFill>
              </a:rPr>
              <a:t>RF</a:t>
            </a:r>
          </a:p>
          <a:p>
            <a:r>
              <a:rPr lang="en-US" sz="1050" dirty="0">
                <a:solidFill>
                  <a:schemeClr val="bg1"/>
                </a:solidFill>
              </a:rPr>
              <a:t>RW</a:t>
            </a:r>
          </a:p>
          <a:p>
            <a:r>
              <a:rPr lang="en-US" sz="1050" dirty="0">
                <a:solidFill>
                  <a:schemeClr val="bg1"/>
                </a:solidFill>
              </a:rPr>
              <a:t>LAM</a:t>
            </a:r>
          </a:p>
          <a:p>
            <a:r>
              <a:rPr lang="en-US" sz="1050" dirty="0">
                <a:solidFill>
                  <a:schemeClr val="bg1"/>
                </a:solidFill>
              </a:rPr>
              <a:t>CAM</a:t>
            </a:r>
          </a:p>
          <a:p>
            <a:r>
              <a:rPr lang="en-US" sz="1050" dirty="0">
                <a:solidFill>
                  <a:schemeClr val="bg1"/>
                </a:solidFill>
              </a:rPr>
              <a:t>RAM</a:t>
            </a:r>
          </a:p>
          <a:p>
            <a:r>
              <a:rPr lang="en-US" sz="1050" dirty="0">
                <a:solidFill>
                  <a:schemeClr val="bg1"/>
                </a:solidFill>
              </a:rPr>
              <a:t>LM</a:t>
            </a:r>
          </a:p>
          <a:p>
            <a:r>
              <a:rPr lang="en-US" sz="1050" dirty="0">
                <a:solidFill>
                  <a:schemeClr val="bg1"/>
                </a:solidFill>
              </a:rPr>
              <a:t>LCM</a:t>
            </a:r>
          </a:p>
          <a:p>
            <a:r>
              <a:rPr lang="en-US" sz="1050" dirty="0">
                <a:solidFill>
                  <a:schemeClr val="bg1"/>
                </a:solidFill>
              </a:rPr>
              <a:t>CM</a:t>
            </a:r>
          </a:p>
          <a:p>
            <a:r>
              <a:rPr lang="en-US" sz="1050" dirty="0">
                <a:solidFill>
                  <a:schemeClr val="bg1"/>
                </a:solidFill>
              </a:rPr>
              <a:t>RCM</a:t>
            </a:r>
          </a:p>
          <a:p>
            <a:r>
              <a:rPr lang="en-US" sz="1050" dirty="0">
                <a:solidFill>
                  <a:schemeClr val="bg1"/>
                </a:solidFill>
              </a:rPr>
              <a:t>RM</a:t>
            </a:r>
          </a:p>
          <a:p>
            <a:r>
              <a:rPr lang="en-US" sz="1050" dirty="0">
                <a:solidFill>
                  <a:schemeClr val="bg1"/>
                </a:solidFill>
              </a:rPr>
              <a:t>LWB</a:t>
            </a:r>
          </a:p>
          <a:p>
            <a:r>
              <a:rPr lang="en-US" sz="1050" dirty="0">
                <a:solidFill>
                  <a:schemeClr val="bg1"/>
                </a:solidFill>
              </a:rPr>
              <a:t>LDM</a:t>
            </a:r>
          </a:p>
          <a:p>
            <a:r>
              <a:rPr lang="en-US" sz="1050" dirty="0">
                <a:solidFill>
                  <a:schemeClr val="bg1"/>
                </a:solidFill>
              </a:rPr>
              <a:t>CDM</a:t>
            </a:r>
          </a:p>
          <a:p>
            <a:r>
              <a:rPr lang="en-US" sz="1050" dirty="0">
                <a:solidFill>
                  <a:schemeClr val="bg1"/>
                </a:solidFill>
              </a:rPr>
              <a:t>RDM</a:t>
            </a:r>
          </a:p>
          <a:p>
            <a:r>
              <a:rPr lang="en-US" sz="1050" dirty="0">
                <a:solidFill>
                  <a:schemeClr val="bg1"/>
                </a:solidFill>
              </a:rPr>
              <a:t>RWB</a:t>
            </a:r>
          </a:p>
          <a:p>
            <a:r>
              <a:rPr lang="en-US" sz="1050" dirty="0">
                <a:solidFill>
                  <a:schemeClr val="bg1"/>
                </a:solidFill>
              </a:rPr>
              <a:t>LB</a:t>
            </a:r>
          </a:p>
          <a:p>
            <a:r>
              <a:rPr lang="en-US" sz="1050" dirty="0">
                <a:solidFill>
                  <a:schemeClr val="bg1"/>
                </a:solidFill>
              </a:rPr>
              <a:t>LCB</a:t>
            </a:r>
          </a:p>
          <a:p>
            <a:r>
              <a:rPr lang="en-US" sz="1050" dirty="0">
                <a:solidFill>
                  <a:schemeClr val="bg1"/>
                </a:solidFill>
              </a:rPr>
              <a:t>CB</a:t>
            </a:r>
          </a:p>
          <a:p>
            <a:r>
              <a:rPr lang="en-US" sz="1050" dirty="0">
                <a:solidFill>
                  <a:schemeClr val="bg1"/>
                </a:solidFill>
              </a:rPr>
              <a:t>RCB</a:t>
            </a:r>
          </a:p>
          <a:p>
            <a:r>
              <a:rPr lang="en-US" sz="1050" dirty="0">
                <a:solidFill>
                  <a:schemeClr val="bg1"/>
                </a:solidFill>
              </a:rPr>
              <a:t>RB</a:t>
            </a:r>
          </a:p>
        </p:txBody>
      </p:sp>
      <p:sp>
        <p:nvSpPr>
          <p:cNvPr id="22" name="Oval 21">
            <a:extLst>
              <a:ext uri="{FF2B5EF4-FFF2-40B4-BE49-F238E27FC236}">
                <a16:creationId xmlns:a16="http://schemas.microsoft.com/office/drawing/2014/main" id="{097AC871-5E12-41CA-B532-01542A004738}"/>
              </a:ext>
              <a:ext uri="{C183D7F6-B498-43B3-948B-1728B52AA6E4}">
                <adec:decorative xmlns:adec="http://schemas.microsoft.com/office/drawing/2017/decorative" xmlns="" val="1"/>
              </a:ext>
            </a:extLst>
          </p:cNvPr>
          <p:cNvSpPr/>
          <p:nvPr/>
        </p:nvSpPr>
        <p:spPr>
          <a:xfrm>
            <a:off x="4883774" y="1764513"/>
            <a:ext cx="1881808" cy="6918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Position Scores</a:t>
            </a:r>
          </a:p>
        </p:txBody>
      </p:sp>
      <p:sp>
        <p:nvSpPr>
          <p:cNvPr id="23" name="Trapezoid 22">
            <a:extLst>
              <a:ext uri="{FF2B5EF4-FFF2-40B4-BE49-F238E27FC236}">
                <a16:creationId xmlns:a16="http://schemas.microsoft.com/office/drawing/2014/main" id="{FDCD7565-F0E0-4CC8-BA99-F2D60829F01C}"/>
              </a:ext>
              <a:ext uri="{C183D7F6-B498-43B3-948B-1728B52AA6E4}">
                <adec:decorative xmlns:adec="http://schemas.microsoft.com/office/drawing/2017/decorative" xmlns="" val="1"/>
              </a:ext>
            </a:extLst>
          </p:cNvPr>
          <p:cNvSpPr/>
          <p:nvPr/>
        </p:nvSpPr>
        <p:spPr>
          <a:xfrm rot="5400000">
            <a:off x="7238296" y="3414693"/>
            <a:ext cx="4686762" cy="1881808"/>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FF77B26-48F3-4ABE-8573-0EE5C5666612}"/>
              </a:ext>
            </a:extLst>
          </p:cNvPr>
          <p:cNvSpPr txBox="1"/>
          <p:nvPr/>
        </p:nvSpPr>
        <p:spPr>
          <a:xfrm>
            <a:off x="8640768" y="2283993"/>
            <a:ext cx="1881809" cy="4401205"/>
          </a:xfrm>
          <a:prstGeom prst="rect">
            <a:avLst/>
          </a:prstGeom>
          <a:noFill/>
        </p:spPr>
        <p:txBody>
          <a:bodyPr wrap="square" rtlCol="0">
            <a:spAutoFit/>
          </a:bodyPr>
          <a:lstStyle/>
          <a:p>
            <a:r>
              <a:rPr lang="en-US" sz="800" dirty="0">
                <a:solidFill>
                  <a:schemeClr val="bg1"/>
                </a:solidFill>
              </a:rPr>
              <a:t>Crossing</a:t>
            </a:r>
          </a:p>
          <a:p>
            <a:r>
              <a:rPr lang="en-US" sz="800" dirty="0">
                <a:solidFill>
                  <a:schemeClr val="bg1"/>
                </a:solidFill>
              </a:rPr>
              <a:t>Finishing</a:t>
            </a:r>
          </a:p>
          <a:p>
            <a:r>
              <a:rPr lang="en-US" sz="800" dirty="0" err="1">
                <a:solidFill>
                  <a:schemeClr val="bg1"/>
                </a:solidFill>
              </a:rPr>
              <a:t>HeadingAccuracy</a:t>
            </a:r>
            <a:endParaRPr lang="en-US" sz="800" dirty="0">
              <a:solidFill>
                <a:schemeClr val="bg1"/>
              </a:solidFill>
            </a:endParaRPr>
          </a:p>
          <a:p>
            <a:r>
              <a:rPr lang="en-US" sz="800" dirty="0" err="1">
                <a:solidFill>
                  <a:schemeClr val="bg1"/>
                </a:solidFill>
              </a:rPr>
              <a:t>ShortPassing</a:t>
            </a:r>
            <a:endParaRPr lang="en-US" sz="800" dirty="0">
              <a:solidFill>
                <a:schemeClr val="bg1"/>
              </a:solidFill>
            </a:endParaRPr>
          </a:p>
          <a:p>
            <a:r>
              <a:rPr lang="en-US" sz="800" dirty="0">
                <a:solidFill>
                  <a:schemeClr val="bg1"/>
                </a:solidFill>
              </a:rPr>
              <a:t>Volleys</a:t>
            </a:r>
          </a:p>
          <a:p>
            <a:r>
              <a:rPr lang="en-US" sz="800" dirty="0">
                <a:solidFill>
                  <a:schemeClr val="bg1"/>
                </a:solidFill>
              </a:rPr>
              <a:t>Dribbling</a:t>
            </a:r>
          </a:p>
          <a:p>
            <a:r>
              <a:rPr lang="en-US" sz="800" dirty="0">
                <a:solidFill>
                  <a:schemeClr val="bg1"/>
                </a:solidFill>
              </a:rPr>
              <a:t>Curve</a:t>
            </a:r>
          </a:p>
          <a:p>
            <a:r>
              <a:rPr lang="en-US" sz="800" dirty="0" err="1">
                <a:solidFill>
                  <a:schemeClr val="bg1"/>
                </a:solidFill>
              </a:rPr>
              <a:t>FKAccuracy</a:t>
            </a:r>
            <a:endParaRPr lang="en-US" sz="800" dirty="0">
              <a:solidFill>
                <a:schemeClr val="bg1"/>
              </a:solidFill>
            </a:endParaRPr>
          </a:p>
          <a:p>
            <a:r>
              <a:rPr lang="en-US" sz="800" dirty="0" err="1">
                <a:solidFill>
                  <a:schemeClr val="bg1"/>
                </a:solidFill>
              </a:rPr>
              <a:t>LongPassing</a:t>
            </a:r>
            <a:endParaRPr lang="en-US" sz="800" dirty="0">
              <a:solidFill>
                <a:schemeClr val="bg1"/>
              </a:solidFill>
            </a:endParaRPr>
          </a:p>
          <a:p>
            <a:r>
              <a:rPr lang="en-US" sz="800" dirty="0" err="1">
                <a:solidFill>
                  <a:schemeClr val="bg1"/>
                </a:solidFill>
              </a:rPr>
              <a:t>BallControl</a:t>
            </a:r>
            <a:endParaRPr lang="en-US" sz="800" dirty="0">
              <a:solidFill>
                <a:schemeClr val="bg1"/>
              </a:solidFill>
            </a:endParaRPr>
          </a:p>
          <a:p>
            <a:r>
              <a:rPr lang="en-US" sz="800" dirty="0">
                <a:solidFill>
                  <a:schemeClr val="bg1"/>
                </a:solidFill>
              </a:rPr>
              <a:t>Acceleration</a:t>
            </a:r>
          </a:p>
          <a:p>
            <a:r>
              <a:rPr lang="en-US" sz="800" dirty="0" err="1">
                <a:solidFill>
                  <a:schemeClr val="bg1"/>
                </a:solidFill>
              </a:rPr>
              <a:t>SprintSpeed</a:t>
            </a:r>
            <a:endParaRPr lang="en-US" sz="800" dirty="0">
              <a:solidFill>
                <a:schemeClr val="bg1"/>
              </a:solidFill>
            </a:endParaRPr>
          </a:p>
          <a:p>
            <a:r>
              <a:rPr lang="en-US" sz="800" dirty="0">
                <a:solidFill>
                  <a:schemeClr val="bg1"/>
                </a:solidFill>
              </a:rPr>
              <a:t>Agility</a:t>
            </a:r>
          </a:p>
          <a:p>
            <a:r>
              <a:rPr lang="en-US" sz="800" dirty="0">
                <a:solidFill>
                  <a:schemeClr val="bg1"/>
                </a:solidFill>
              </a:rPr>
              <a:t>Reactions</a:t>
            </a:r>
          </a:p>
          <a:p>
            <a:r>
              <a:rPr lang="en-US" sz="800" dirty="0">
                <a:solidFill>
                  <a:schemeClr val="bg1"/>
                </a:solidFill>
              </a:rPr>
              <a:t>Balance</a:t>
            </a:r>
          </a:p>
          <a:p>
            <a:r>
              <a:rPr lang="en-US" sz="800" dirty="0" err="1">
                <a:solidFill>
                  <a:schemeClr val="bg1"/>
                </a:solidFill>
              </a:rPr>
              <a:t>ShotPower</a:t>
            </a:r>
            <a:endParaRPr lang="en-US" sz="800" dirty="0">
              <a:solidFill>
                <a:schemeClr val="bg1"/>
              </a:solidFill>
            </a:endParaRPr>
          </a:p>
          <a:p>
            <a:r>
              <a:rPr lang="en-US" sz="800" dirty="0">
                <a:solidFill>
                  <a:schemeClr val="bg1"/>
                </a:solidFill>
              </a:rPr>
              <a:t>Jumping</a:t>
            </a:r>
          </a:p>
          <a:p>
            <a:r>
              <a:rPr lang="en-US" sz="800" dirty="0">
                <a:solidFill>
                  <a:schemeClr val="bg1"/>
                </a:solidFill>
              </a:rPr>
              <a:t>Stamina</a:t>
            </a:r>
          </a:p>
          <a:p>
            <a:r>
              <a:rPr lang="en-US" sz="800" dirty="0">
                <a:solidFill>
                  <a:schemeClr val="bg1"/>
                </a:solidFill>
              </a:rPr>
              <a:t>Strength</a:t>
            </a:r>
          </a:p>
          <a:p>
            <a:r>
              <a:rPr lang="en-US" sz="800" dirty="0" err="1">
                <a:solidFill>
                  <a:schemeClr val="bg1"/>
                </a:solidFill>
              </a:rPr>
              <a:t>LongShots</a:t>
            </a:r>
            <a:endParaRPr lang="en-US" sz="800" dirty="0">
              <a:solidFill>
                <a:schemeClr val="bg1"/>
              </a:solidFill>
            </a:endParaRPr>
          </a:p>
          <a:p>
            <a:r>
              <a:rPr lang="en-US" sz="800" dirty="0">
                <a:solidFill>
                  <a:schemeClr val="bg1"/>
                </a:solidFill>
              </a:rPr>
              <a:t>Aggression</a:t>
            </a:r>
          </a:p>
          <a:p>
            <a:r>
              <a:rPr lang="en-US" sz="800" dirty="0">
                <a:solidFill>
                  <a:schemeClr val="bg1"/>
                </a:solidFill>
              </a:rPr>
              <a:t>Interceptions</a:t>
            </a:r>
          </a:p>
          <a:p>
            <a:r>
              <a:rPr lang="en-US" sz="800" dirty="0">
                <a:solidFill>
                  <a:schemeClr val="bg1"/>
                </a:solidFill>
              </a:rPr>
              <a:t>Positioning</a:t>
            </a:r>
          </a:p>
          <a:p>
            <a:r>
              <a:rPr lang="en-US" sz="800" dirty="0">
                <a:solidFill>
                  <a:schemeClr val="bg1"/>
                </a:solidFill>
              </a:rPr>
              <a:t>Vision</a:t>
            </a:r>
          </a:p>
          <a:p>
            <a:r>
              <a:rPr lang="en-US" sz="800" dirty="0">
                <a:solidFill>
                  <a:schemeClr val="bg1"/>
                </a:solidFill>
              </a:rPr>
              <a:t>Penalties</a:t>
            </a:r>
          </a:p>
          <a:p>
            <a:r>
              <a:rPr lang="en-US" sz="800" dirty="0">
                <a:solidFill>
                  <a:schemeClr val="bg1"/>
                </a:solidFill>
              </a:rPr>
              <a:t>Composure</a:t>
            </a:r>
          </a:p>
          <a:p>
            <a:r>
              <a:rPr lang="en-US" sz="800" dirty="0">
                <a:solidFill>
                  <a:schemeClr val="bg1"/>
                </a:solidFill>
              </a:rPr>
              <a:t>Marking</a:t>
            </a:r>
          </a:p>
          <a:p>
            <a:r>
              <a:rPr lang="en-US" sz="800" dirty="0" err="1">
                <a:solidFill>
                  <a:schemeClr val="bg1"/>
                </a:solidFill>
              </a:rPr>
              <a:t>StandingTackle</a:t>
            </a:r>
            <a:endParaRPr lang="en-US" sz="800" dirty="0">
              <a:solidFill>
                <a:schemeClr val="bg1"/>
              </a:solidFill>
            </a:endParaRPr>
          </a:p>
          <a:p>
            <a:r>
              <a:rPr lang="en-US" sz="800" dirty="0" err="1">
                <a:solidFill>
                  <a:schemeClr val="bg1"/>
                </a:solidFill>
              </a:rPr>
              <a:t>SlidingTackle</a:t>
            </a:r>
            <a:endParaRPr lang="en-US" sz="800" dirty="0">
              <a:solidFill>
                <a:schemeClr val="bg1"/>
              </a:solidFill>
            </a:endParaRPr>
          </a:p>
          <a:p>
            <a:r>
              <a:rPr lang="en-US" sz="800" dirty="0" err="1">
                <a:solidFill>
                  <a:schemeClr val="bg1"/>
                </a:solidFill>
              </a:rPr>
              <a:t>GKDiving</a:t>
            </a:r>
            <a:endParaRPr lang="en-US" sz="800" dirty="0">
              <a:solidFill>
                <a:schemeClr val="bg1"/>
              </a:solidFill>
            </a:endParaRPr>
          </a:p>
          <a:p>
            <a:r>
              <a:rPr lang="en-US" sz="800" dirty="0" err="1">
                <a:solidFill>
                  <a:schemeClr val="bg1"/>
                </a:solidFill>
              </a:rPr>
              <a:t>GKHandling</a:t>
            </a:r>
            <a:endParaRPr lang="en-US" sz="800" dirty="0">
              <a:solidFill>
                <a:schemeClr val="bg1"/>
              </a:solidFill>
            </a:endParaRPr>
          </a:p>
          <a:p>
            <a:r>
              <a:rPr lang="en-US" sz="800" dirty="0" err="1">
                <a:solidFill>
                  <a:schemeClr val="bg1"/>
                </a:solidFill>
              </a:rPr>
              <a:t>GKKicking</a:t>
            </a:r>
            <a:endParaRPr lang="en-US" sz="800" dirty="0">
              <a:solidFill>
                <a:schemeClr val="bg1"/>
              </a:solidFill>
            </a:endParaRPr>
          </a:p>
          <a:p>
            <a:r>
              <a:rPr lang="en-US" sz="800" dirty="0" err="1">
                <a:solidFill>
                  <a:schemeClr val="bg1"/>
                </a:solidFill>
              </a:rPr>
              <a:t>GKPositioning</a:t>
            </a:r>
            <a:endParaRPr lang="en-US" sz="800" dirty="0">
              <a:solidFill>
                <a:schemeClr val="bg1"/>
              </a:solidFill>
            </a:endParaRPr>
          </a:p>
          <a:p>
            <a:r>
              <a:rPr lang="en-US" sz="800" dirty="0" err="1">
                <a:solidFill>
                  <a:schemeClr val="bg1"/>
                </a:solidFill>
              </a:rPr>
              <a:t>GKReflexes</a:t>
            </a:r>
            <a:endParaRPr lang="en-US" sz="800" dirty="0">
              <a:solidFill>
                <a:schemeClr val="bg1"/>
              </a:solidFill>
            </a:endParaRPr>
          </a:p>
          <a:p>
            <a:r>
              <a:rPr lang="en-US" sz="800" dirty="0">
                <a:solidFill>
                  <a:schemeClr val="bg1"/>
                </a:solidFill>
              </a:rPr>
              <a:t>Release Clause</a:t>
            </a:r>
          </a:p>
        </p:txBody>
      </p:sp>
      <p:sp>
        <p:nvSpPr>
          <p:cNvPr id="25" name="Oval 24">
            <a:extLst>
              <a:ext uri="{FF2B5EF4-FFF2-40B4-BE49-F238E27FC236}">
                <a16:creationId xmlns:a16="http://schemas.microsoft.com/office/drawing/2014/main" id="{6AEAAF06-44A6-41F8-9E02-1188710D2994}"/>
              </a:ext>
              <a:ext uri="{C183D7F6-B498-43B3-948B-1728B52AA6E4}">
                <adec:decorative xmlns:adec="http://schemas.microsoft.com/office/drawing/2017/decorative" xmlns="" val="1"/>
              </a:ext>
            </a:extLst>
          </p:cNvPr>
          <p:cNvSpPr/>
          <p:nvPr/>
        </p:nvSpPr>
        <p:spPr>
          <a:xfrm>
            <a:off x="8640771" y="1665107"/>
            <a:ext cx="1881808" cy="69185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Skill Scores</a:t>
            </a:r>
          </a:p>
        </p:txBody>
      </p:sp>
    </p:spTree>
    <p:extLst>
      <p:ext uri="{BB962C8B-B14F-4D97-AF65-F5344CB8AC3E}">
        <p14:creationId xmlns:p14="http://schemas.microsoft.com/office/powerpoint/2010/main" val="11007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9170F49-E91E-4B4C-BBD9-ECECABCF068F}"/>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828F9705-E287-4245-AC5B-BE66BD65C293}"/>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C2F2A604-E045-47BC-B093-4EA9923EF4B5}"/>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5" name="Diagram 4">
            <a:extLst>
              <a:ext uri="{FF2B5EF4-FFF2-40B4-BE49-F238E27FC236}">
                <a16:creationId xmlns:a16="http://schemas.microsoft.com/office/drawing/2014/main" id="{49F372D5-2443-E345-9EDA-63B30C84F114}"/>
              </a:ext>
            </a:extLst>
          </p:cNvPr>
          <p:cNvGraphicFramePr/>
          <p:nvPr>
            <p:extLst>
              <p:ext uri="{D42A27DB-BD31-4B8C-83A1-F6EECF244321}">
                <p14:modId xmlns:p14="http://schemas.microsoft.com/office/powerpoint/2010/main" val="2730456388"/>
              </p:ext>
            </p:extLst>
          </p:nvPr>
        </p:nvGraphicFramePr>
        <p:xfrm>
          <a:off x="2032000" y="719666"/>
          <a:ext cx="8128000" cy="3261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6B6BA09-6533-F444-B6C9-F3B6EA5B3A1A}"/>
              </a:ext>
            </a:extLst>
          </p:cNvPr>
          <p:cNvSpPr txBox="1"/>
          <p:nvPr/>
        </p:nvSpPr>
        <p:spPr>
          <a:xfrm>
            <a:off x="513522" y="4857774"/>
            <a:ext cx="11449878" cy="1477328"/>
          </a:xfrm>
          <a:prstGeom prst="rect">
            <a:avLst/>
          </a:prstGeom>
          <a:noFill/>
        </p:spPr>
        <p:txBody>
          <a:bodyPr wrap="square" rtlCol="0">
            <a:spAutoFit/>
          </a:bodyPr>
          <a:lstStyle/>
          <a:p>
            <a:r>
              <a:rPr lang="en-US" dirty="0"/>
              <a:t>The missing values in the dataset are imputed using the MICE package as a model cannot perform well if there are missing values. The missing values can be corrected by either omitting the missing values or by replacing missing values by mean, median or mode value for the respective columns or the imputation technique using MICE package. It will simulate all possible data patterns and assign the best value out of it that fits the missing columns. </a:t>
            </a:r>
          </a:p>
          <a:p>
            <a:endParaRPr lang="en-US" dirty="0"/>
          </a:p>
        </p:txBody>
      </p:sp>
    </p:spTree>
    <p:extLst>
      <p:ext uri="{BB962C8B-B14F-4D97-AF65-F5344CB8AC3E}">
        <p14:creationId xmlns:p14="http://schemas.microsoft.com/office/powerpoint/2010/main" val="2082835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2994469-9AB3-4FF5-9A54-4D78D35BEE6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C4FF92CD-E832-4D44-AE48-EE7C2C95CDF4}"/>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EAE08D9C-8D07-42DA-984A-C337970D6FA2}"/>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8766095-72ED-4B4A-B83B-B9D0C857E23E}"/>
              </a:ext>
            </a:extLst>
          </p:cNvPr>
          <p:cNvSpPr txBox="1"/>
          <p:nvPr/>
        </p:nvSpPr>
        <p:spPr>
          <a:xfrm>
            <a:off x="414131" y="578298"/>
            <a:ext cx="3349487" cy="369332"/>
          </a:xfrm>
          <a:prstGeom prst="rect">
            <a:avLst/>
          </a:prstGeom>
          <a:noFill/>
        </p:spPr>
        <p:txBody>
          <a:bodyPr wrap="square" rtlCol="0">
            <a:spAutoFit/>
          </a:bodyPr>
          <a:lstStyle/>
          <a:p>
            <a:r>
              <a:rPr lang="en-US" b="1" dirty="0"/>
              <a:t>Before Missing Value Imputation</a:t>
            </a:r>
          </a:p>
        </p:txBody>
      </p:sp>
      <p:pic>
        <p:nvPicPr>
          <p:cNvPr id="8" name="Picture 7">
            <a:extLst>
              <a:ext uri="{FF2B5EF4-FFF2-40B4-BE49-F238E27FC236}">
                <a16:creationId xmlns:a16="http://schemas.microsoft.com/office/drawing/2014/main" id="{10ECB3EB-BA0E-4807-B427-3CA2F0DF3146}"/>
              </a:ext>
            </a:extLst>
          </p:cNvPr>
          <p:cNvPicPr>
            <a:picLocks noChangeAspect="1"/>
          </p:cNvPicPr>
          <p:nvPr/>
        </p:nvPicPr>
        <p:blipFill rotWithShape="1">
          <a:blip r:embed="rId2"/>
          <a:srcRect l="52543"/>
          <a:stretch/>
        </p:blipFill>
        <p:spPr>
          <a:xfrm>
            <a:off x="414134" y="1193529"/>
            <a:ext cx="5286195" cy="5664471"/>
          </a:xfrm>
          <a:prstGeom prst="rect">
            <a:avLst/>
          </a:prstGeom>
        </p:spPr>
      </p:pic>
      <p:sp>
        <p:nvSpPr>
          <p:cNvPr id="9" name="TextBox 8">
            <a:extLst>
              <a:ext uri="{FF2B5EF4-FFF2-40B4-BE49-F238E27FC236}">
                <a16:creationId xmlns:a16="http://schemas.microsoft.com/office/drawing/2014/main" id="{52F85E84-D7A2-460F-B639-D48B151BAE39}"/>
              </a:ext>
            </a:extLst>
          </p:cNvPr>
          <p:cNvSpPr txBox="1"/>
          <p:nvPr/>
        </p:nvSpPr>
        <p:spPr>
          <a:xfrm>
            <a:off x="6294783" y="578298"/>
            <a:ext cx="3349487" cy="369332"/>
          </a:xfrm>
          <a:prstGeom prst="rect">
            <a:avLst/>
          </a:prstGeom>
          <a:noFill/>
        </p:spPr>
        <p:txBody>
          <a:bodyPr wrap="square" rtlCol="0">
            <a:spAutoFit/>
          </a:bodyPr>
          <a:lstStyle/>
          <a:p>
            <a:r>
              <a:rPr lang="en-US" b="1" dirty="0"/>
              <a:t>After Missing Value Imputation</a:t>
            </a:r>
          </a:p>
        </p:txBody>
      </p:sp>
      <p:pic>
        <p:nvPicPr>
          <p:cNvPr id="10" name="Picture 9">
            <a:extLst>
              <a:ext uri="{FF2B5EF4-FFF2-40B4-BE49-F238E27FC236}">
                <a16:creationId xmlns:a16="http://schemas.microsoft.com/office/drawing/2014/main" id="{A00D0687-C74F-45E6-9613-E80E9890501E}"/>
              </a:ext>
            </a:extLst>
          </p:cNvPr>
          <p:cNvPicPr>
            <a:picLocks noChangeAspect="1"/>
          </p:cNvPicPr>
          <p:nvPr/>
        </p:nvPicPr>
        <p:blipFill rotWithShape="1">
          <a:blip r:embed="rId3"/>
          <a:srcRect l="50560"/>
          <a:stretch/>
        </p:blipFill>
        <p:spPr>
          <a:xfrm>
            <a:off x="6400804" y="1193529"/>
            <a:ext cx="5115342" cy="5553422"/>
          </a:xfrm>
          <a:prstGeom prst="rect">
            <a:avLst/>
          </a:prstGeom>
        </p:spPr>
      </p:pic>
    </p:spTree>
    <p:extLst>
      <p:ext uri="{BB962C8B-B14F-4D97-AF65-F5344CB8AC3E}">
        <p14:creationId xmlns:p14="http://schemas.microsoft.com/office/powerpoint/2010/main" val="2541657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EXPLORATORY DATA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84313" y="966097"/>
            <a:ext cx="11449878" cy="1200329"/>
          </a:xfrm>
          <a:prstGeom prst="rect">
            <a:avLst/>
          </a:prstGeom>
          <a:noFill/>
        </p:spPr>
        <p:txBody>
          <a:bodyPr wrap="square" rtlCol="0">
            <a:spAutoFit/>
          </a:bodyPr>
          <a:lstStyle/>
          <a:p>
            <a:r>
              <a:rPr lang="en-US" dirty="0"/>
              <a:t>The scatter plot shows that there is a high linear relationship between wages and value of a player. </a:t>
            </a:r>
          </a:p>
          <a:p>
            <a:r>
              <a:rPr lang="en-US" dirty="0"/>
              <a:t>The bar graphs show that the highest number of players are mid-fielders and their value is also highest in the group. The other important feature is that the value of attacker and defenders is not significantly different but the number of defenders is almost twice the attackers. </a:t>
            </a:r>
          </a:p>
        </p:txBody>
      </p:sp>
      <p:pic>
        <p:nvPicPr>
          <p:cNvPr id="8" name="Picture 7" descr="A screenshot of a cell phone&#10;&#10;Description automatically generated">
            <a:extLst>
              <a:ext uri="{FF2B5EF4-FFF2-40B4-BE49-F238E27FC236}">
                <a16:creationId xmlns:a16="http://schemas.microsoft.com/office/drawing/2014/main" id="{CEF96D34-0C53-EB46-95B9-EE885DE36A54}"/>
              </a:ext>
            </a:extLst>
          </p:cNvPr>
          <p:cNvPicPr/>
          <p:nvPr/>
        </p:nvPicPr>
        <p:blipFill>
          <a:blip r:embed="rId2"/>
          <a:stretch>
            <a:fillRect/>
          </a:stretch>
        </p:blipFill>
        <p:spPr>
          <a:xfrm>
            <a:off x="384313" y="2609624"/>
            <a:ext cx="3613932" cy="3108959"/>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2F86A333-6DD5-4847-BE27-CD56A6894AA9}"/>
              </a:ext>
            </a:extLst>
          </p:cNvPr>
          <p:cNvPicPr/>
          <p:nvPr/>
        </p:nvPicPr>
        <p:blipFill>
          <a:blip r:embed="rId3"/>
          <a:stretch>
            <a:fillRect/>
          </a:stretch>
        </p:blipFill>
        <p:spPr>
          <a:xfrm>
            <a:off x="3904460" y="2609624"/>
            <a:ext cx="3481078" cy="302390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BE392ED-B09C-D84D-A544-5097AA0AA422}"/>
              </a:ext>
            </a:extLst>
          </p:cNvPr>
          <p:cNvPicPr/>
          <p:nvPr/>
        </p:nvPicPr>
        <p:blipFill>
          <a:blip r:embed="rId4"/>
          <a:stretch>
            <a:fillRect/>
          </a:stretch>
        </p:blipFill>
        <p:spPr>
          <a:xfrm>
            <a:off x="7518391" y="2609624"/>
            <a:ext cx="3613932" cy="3023904"/>
          </a:xfrm>
          <a:prstGeom prst="rect">
            <a:avLst/>
          </a:prstGeom>
        </p:spPr>
      </p:pic>
    </p:spTree>
    <p:extLst>
      <p:ext uri="{BB962C8B-B14F-4D97-AF65-F5344CB8AC3E}">
        <p14:creationId xmlns:p14="http://schemas.microsoft.com/office/powerpoint/2010/main" val="31496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EXPLORATORY DATA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84313" y="966097"/>
            <a:ext cx="11449878" cy="923330"/>
          </a:xfrm>
          <a:prstGeom prst="rect">
            <a:avLst/>
          </a:prstGeom>
          <a:noFill/>
        </p:spPr>
        <p:txBody>
          <a:bodyPr wrap="square" rtlCol="0">
            <a:spAutoFit/>
          </a:bodyPr>
          <a:lstStyle/>
          <a:p>
            <a:r>
              <a:rPr lang="en-US" dirty="0"/>
              <a:t>Agility, Goalkeeper reflexes as a skill is showing the highest correlation with the value of the players. But there are a lot of variables and it is not very clear which are the most distinctive and highly related variables in deciding the value of a player. This will be further improved by using the Principal Component Analysis (PCA) and regularization.</a:t>
            </a:r>
          </a:p>
        </p:txBody>
      </p:sp>
      <p:pic>
        <p:nvPicPr>
          <p:cNvPr id="11" name="Picture 10" descr="A close up of a logo&#10;&#10;Description automatically generated">
            <a:extLst>
              <a:ext uri="{FF2B5EF4-FFF2-40B4-BE49-F238E27FC236}">
                <a16:creationId xmlns:a16="http://schemas.microsoft.com/office/drawing/2014/main" id="{E745B6C3-EC47-724A-B025-9C648BCF6DC6}"/>
              </a:ext>
            </a:extLst>
          </p:cNvPr>
          <p:cNvPicPr/>
          <p:nvPr/>
        </p:nvPicPr>
        <p:blipFill>
          <a:blip r:embed="rId2"/>
          <a:stretch>
            <a:fillRect/>
          </a:stretch>
        </p:blipFill>
        <p:spPr>
          <a:xfrm>
            <a:off x="726294" y="2543443"/>
            <a:ext cx="4563158" cy="347752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B328DF58-30A4-0B40-9686-E4CC54016F04}"/>
              </a:ext>
            </a:extLst>
          </p:cNvPr>
          <p:cNvPicPr/>
          <p:nvPr/>
        </p:nvPicPr>
        <p:blipFill>
          <a:blip r:embed="rId3"/>
          <a:stretch>
            <a:fillRect/>
          </a:stretch>
        </p:blipFill>
        <p:spPr>
          <a:xfrm>
            <a:off x="5516026" y="2665024"/>
            <a:ext cx="4261020" cy="3355949"/>
          </a:xfrm>
          <a:prstGeom prst="rect">
            <a:avLst/>
          </a:prstGeom>
        </p:spPr>
      </p:pic>
    </p:spTree>
    <p:extLst>
      <p:ext uri="{BB962C8B-B14F-4D97-AF65-F5344CB8AC3E}">
        <p14:creationId xmlns:p14="http://schemas.microsoft.com/office/powerpoint/2010/main" val="2710823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50F652-299A-5143-856D-1E05F09F02CB}"/>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EXPLORATORY DATA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4" name="Straight Connector 3">
            <a:extLst>
              <a:ext uri="{FF2B5EF4-FFF2-40B4-BE49-F238E27FC236}">
                <a16:creationId xmlns:a16="http://schemas.microsoft.com/office/drawing/2014/main" id="{9BA12881-6298-DE4F-933E-272C7B8F5514}"/>
              </a:ext>
              <a:ext uri="{C183D7F6-B498-43B3-948B-1728B52AA6E4}">
                <adec:decorative xmlns:adec="http://schemas.microsoft.com/office/drawing/2017/decorative" xmlns="" val="1"/>
              </a:ext>
            </a:extLst>
          </p:cNvPr>
          <p:cNvCxnSpPr>
            <a:cxnSpLocks/>
          </p:cNvCxnSpPr>
          <p:nvPr/>
        </p:nvCxnSpPr>
        <p:spPr>
          <a:xfrm>
            <a:off x="8778240" y="522898"/>
            <a:ext cx="34137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1CBF42D-90B2-2340-A138-77722713FEAE}"/>
              </a:ext>
              <a:ext uri="{C183D7F6-B498-43B3-948B-1728B52AA6E4}">
                <adec:decorative xmlns:adec="http://schemas.microsoft.com/office/drawing/2017/decorative" xmlns="" val="1"/>
              </a:ext>
            </a:extLst>
          </p:cNvPr>
          <p:cNvCxnSpPr>
            <a:cxnSpLocks/>
          </p:cNvCxnSpPr>
          <p:nvPr/>
        </p:nvCxnSpPr>
        <p:spPr>
          <a:xfrm>
            <a:off x="0" y="522898"/>
            <a:ext cx="327777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E147A9-AE33-A645-B8EE-46CEFDDD4334}"/>
              </a:ext>
            </a:extLst>
          </p:cNvPr>
          <p:cNvSpPr txBox="1"/>
          <p:nvPr/>
        </p:nvSpPr>
        <p:spPr>
          <a:xfrm>
            <a:off x="384313" y="966097"/>
            <a:ext cx="11449878" cy="923330"/>
          </a:xfrm>
          <a:prstGeom prst="rect">
            <a:avLst/>
          </a:prstGeom>
          <a:noFill/>
        </p:spPr>
        <p:txBody>
          <a:bodyPr wrap="square" rtlCol="0">
            <a:spAutoFit/>
          </a:bodyPr>
          <a:lstStyle/>
          <a:p>
            <a:r>
              <a:rPr lang="en-US" dirty="0"/>
              <a:t>Plotting dependent variable “Value” varies with predictor variables. This will give us a clear picture on how we should choose a regression model and how we can eliminate certain predictor variables that are of least importance and can scatter away our model from answering our business problem</a:t>
            </a:r>
          </a:p>
        </p:txBody>
      </p:sp>
      <p:pic>
        <p:nvPicPr>
          <p:cNvPr id="8" name="Picture 7" descr="A screenshot of a cell phone&#10;&#10;Description automatically generated">
            <a:extLst>
              <a:ext uri="{FF2B5EF4-FFF2-40B4-BE49-F238E27FC236}">
                <a16:creationId xmlns:a16="http://schemas.microsoft.com/office/drawing/2014/main" id="{8A7A8310-DB06-F04C-979B-AEBE763249A0}"/>
              </a:ext>
            </a:extLst>
          </p:cNvPr>
          <p:cNvPicPr/>
          <p:nvPr/>
        </p:nvPicPr>
        <p:blipFill>
          <a:blip r:embed="rId2"/>
          <a:stretch>
            <a:fillRect/>
          </a:stretch>
        </p:blipFill>
        <p:spPr>
          <a:xfrm>
            <a:off x="2124223" y="2096086"/>
            <a:ext cx="7455876" cy="4239016"/>
          </a:xfrm>
          <a:prstGeom prst="rect">
            <a:avLst/>
          </a:prstGeom>
        </p:spPr>
      </p:pic>
    </p:spTree>
    <p:extLst>
      <p:ext uri="{BB962C8B-B14F-4D97-AF65-F5344CB8AC3E}">
        <p14:creationId xmlns:p14="http://schemas.microsoft.com/office/powerpoint/2010/main" val="36310805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09EDA-869E-4BE5-AE5D-B898C584B6FF}">
  <ds:schemaRefs>
    <ds:schemaRef ds:uri="http://purl.org/dc/dcmitype/"/>
    <ds:schemaRef ds:uri="http://schemas.microsoft.com/office/2006/metadata/properties"/>
    <ds:schemaRef ds:uri="http://purl.org/dc/elements/1.1/"/>
    <ds:schemaRef ds:uri="http://purl.org/dc/terms/"/>
    <ds:schemaRef ds:uri="71af3243-3dd4-4a8d-8c0d-dd76da1f02a5"/>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1730</Words>
  <Application>Microsoft Office PowerPoint</Application>
  <PresentationFormat>Widescreen</PresentationFormat>
  <Paragraphs>474</Paragraphs>
  <Slides>27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Century Gothic</vt:lpstr>
      <vt:lpstr>Consolas</vt:lpstr>
      <vt:lpstr>Segoe UI Light</vt:lpstr>
      <vt:lpstr>Times New Roman</vt:lpstr>
      <vt:lpstr>Wingdings</vt:lpstr>
      <vt:lpstr>Office Theme</vt:lpstr>
      <vt:lpstr>ALY6015 – Intermediate Analytics Predicting the Value of a Soccer Player</vt:lpstr>
      <vt:lpstr>Project analysis slide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2020-02-11T04:08:58Z</dcterms:created>
  <dcterms:modified xsi:type="dcterms:W3CDTF">2020-08-19T19:11:40Z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